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7"/>
  </p:notesMasterIdLst>
  <p:handoutMasterIdLst>
    <p:handoutMasterId r:id="rId28"/>
  </p:handoutMasterIdLst>
  <p:sldIdLst>
    <p:sldId id="257" r:id="rId5"/>
    <p:sldId id="410" r:id="rId6"/>
    <p:sldId id="400" r:id="rId7"/>
    <p:sldId id="411" r:id="rId8"/>
    <p:sldId id="412" r:id="rId9"/>
    <p:sldId id="413" r:id="rId10"/>
    <p:sldId id="414" r:id="rId11"/>
    <p:sldId id="415" r:id="rId12"/>
    <p:sldId id="416" r:id="rId13"/>
    <p:sldId id="417" r:id="rId14"/>
    <p:sldId id="419" r:id="rId15"/>
    <p:sldId id="420" r:id="rId16"/>
    <p:sldId id="421" r:id="rId17"/>
    <p:sldId id="422" r:id="rId18"/>
    <p:sldId id="423" r:id="rId19"/>
    <p:sldId id="424" r:id="rId20"/>
    <p:sldId id="428" r:id="rId21"/>
    <p:sldId id="442" r:id="rId22"/>
    <p:sldId id="429" r:id="rId23"/>
    <p:sldId id="430" r:id="rId24"/>
    <p:sldId id="431" r:id="rId25"/>
    <p:sldId id="391" r:id="rId26"/>
  </p:sldIdLst>
  <p:sldSz cx="12192000" cy="6858000"/>
  <p:notesSz cx="7099300" cy="10234613"/>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8" autoAdjust="0"/>
  </p:normalViewPr>
  <p:slideViewPr>
    <p:cSldViewPr snapToGrid="0">
      <p:cViewPr varScale="1">
        <p:scale>
          <a:sx n="105" d="100"/>
          <a:sy n="105" d="100"/>
        </p:scale>
        <p:origin x="696" y="9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pPr rtl="0"/>
            <a:fld id="{99901395-E085-4F4B-8480-0D4D51470E22}" type="datetime1">
              <a:rPr lang="fr-FR" smtClean="0"/>
              <a:t>05/05/2024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pPr rtl="0"/>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pPr rtl="0"/>
            <a:fld id="{446A5458-2F44-415F-9D8B-C167BD79D5BC}" type="datetime1">
              <a:rPr lang="fr-FR" smtClean="0"/>
              <a:t>05/05/2024</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rtl="0"/>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pPr rtl="0"/>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05/05/2024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1014984"/>
            <a:ext cx="4739640" cy="757192"/>
          </a:xfrm>
        </p:spPr>
        <p:txBody>
          <a:bodyPr rtlCol="0" anchor="b" anchorCtr="0">
            <a:normAutofit/>
          </a:bodyPr>
          <a:lstStyle/>
          <a:p>
            <a:pPr algn="ctr" rtl="0"/>
            <a:r>
              <a:rPr lang="fr-FR" dirty="0">
                <a:latin typeface="Comic Sans MS" panose="030F0702030302020204" pitchFamily="66" charset="0"/>
              </a:rPr>
              <a:t>MOUVEMENTS </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6181-D594-68CD-BA9B-BAE71651AC8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FBBE74F-09CD-9D4E-B27E-10BBBD719FC0}"/>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166D630-0A55-30DA-FA17-F5C2A4C53B6E}"/>
              </a:ext>
            </a:extLst>
          </p:cNvPr>
          <p:cNvSpPr txBox="1"/>
          <p:nvPr/>
        </p:nvSpPr>
        <p:spPr>
          <a:xfrm>
            <a:off x="-2" y="0"/>
            <a:ext cx="12192002"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curviligne</a:t>
            </a:r>
            <a:endParaRPr lang="fr-FR" sz="3200" dirty="0"/>
          </a:p>
        </p:txBody>
      </p:sp>
      <p:grpSp>
        <p:nvGrpSpPr>
          <p:cNvPr id="4" name="Groupe 3">
            <a:extLst>
              <a:ext uri="{FF2B5EF4-FFF2-40B4-BE49-F238E27FC236}">
                <a16:creationId xmlns:a16="http://schemas.microsoft.com/office/drawing/2014/main" id="{4C974AF1-BE67-7031-4DB0-4DE2B430B0FA}"/>
              </a:ext>
            </a:extLst>
          </p:cNvPr>
          <p:cNvGrpSpPr/>
          <p:nvPr/>
        </p:nvGrpSpPr>
        <p:grpSpPr>
          <a:xfrm>
            <a:off x="5431463" y="1373126"/>
            <a:ext cx="6593144" cy="4190396"/>
            <a:chOff x="0" y="0"/>
            <a:chExt cx="2567940" cy="1632102"/>
          </a:xfrm>
        </p:grpSpPr>
        <p:grpSp>
          <p:nvGrpSpPr>
            <p:cNvPr id="5" name="Groupe 4">
              <a:extLst>
                <a:ext uri="{FF2B5EF4-FFF2-40B4-BE49-F238E27FC236}">
                  <a16:creationId xmlns:a16="http://schemas.microsoft.com/office/drawing/2014/main" id="{A12DC291-C9EB-E1FF-3171-627813E00DB0}"/>
                </a:ext>
              </a:extLst>
            </p:cNvPr>
            <p:cNvGrpSpPr/>
            <p:nvPr/>
          </p:nvGrpSpPr>
          <p:grpSpPr>
            <a:xfrm>
              <a:off x="0" y="0"/>
              <a:ext cx="2567940" cy="1632102"/>
              <a:chOff x="0" y="0"/>
              <a:chExt cx="2568298" cy="1632375"/>
            </a:xfrm>
          </p:grpSpPr>
          <p:sp>
            <p:nvSpPr>
              <p:cNvPr id="11" name="Forme libre : forme 10">
                <a:extLst>
                  <a:ext uri="{FF2B5EF4-FFF2-40B4-BE49-F238E27FC236}">
                    <a16:creationId xmlns:a16="http://schemas.microsoft.com/office/drawing/2014/main" id="{6243A024-7A78-D4B8-9F45-84AD972D66D3}"/>
                  </a:ext>
                </a:extLst>
              </p:cNvPr>
              <p:cNvSpPr/>
              <p:nvPr/>
            </p:nvSpPr>
            <p:spPr>
              <a:xfrm>
                <a:off x="0" y="319120"/>
                <a:ext cx="2482850" cy="1082538"/>
              </a:xfrm>
              <a:custGeom>
                <a:avLst/>
                <a:gdLst>
                  <a:gd name="connsiteX0" fmla="*/ 0 w 2482850"/>
                  <a:gd name="connsiteY0" fmla="*/ 343790 h 1082538"/>
                  <a:gd name="connsiteX1" fmla="*/ 533400 w 2482850"/>
                  <a:gd name="connsiteY1" fmla="*/ 890 h 1082538"/>
                  <a:gd name="connsiteX2" fmla="*/ 1270000 w 2482850"/>
                  <a:gd name="connsiteY2" fmla="*/ 267590 h 1082538"/>
                  <a:gd name="connsiteX3" fmla="*/ 1511300 w 2482850"/>
                  <a:gd name="connsiteY3" fmla="*/ 927990 h 1082538"/>
                  <a:gd name="connsiteX4" fmla="*/ 2114550 w 2482850"/>
                  <a:gd name="connsiteY4" fmla="*/ 1067690 h 1082538"/>
                  <a:gd name="connsiteX5" fmla="*/ 2482850 w 2482850"/>
                  <a:gd name="connsiteY5" fmla="*/ 673990 h 108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850" h="1082538">
                    <a:moveTo>
                      <a:pt x="0" y="343790"/>
                    </a:moveTo>
                    <a:cubicBezTo>
                      <a:pt x="160866" y="178690"/>
                      <a:pt x="321733" y="13590"/>
                      <a:pt x="533400" y="890"/>
                    </a:cubicBezTo>
                    <a:cubicBezTo>
                      <a:pt x="745067" y="-11810"/>
                      <a:pt x="1107017" y="113073"/>
                      <a:pt x="1270000" y="267590"/>
                    </a:cubicBezTo>
                    <a:cubicBezTo>
                      <a:pt x="1432983" y="422107"/>
                      <a:pt x="1370542" y="794640"/>
                      <a:pt x="1511300" y="927990"/>
                    </a:cubicBezTo>
                    <a:cubicBezTo>
                      <a:pt x="1652058" y="1061340"/>
                      <a:pt x="1952625" y="1110023"/>
                      <a:pt x="2114550" y="1067690"/>
                    </a:cubicBezTo>
                    <a:cubicBezTo>
                      <a:pt x="2276475" y="1025357"/>
                      <a:pt x="2379662" y="849673"/>
                      <a:pt x="2482850" y="6739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w="19050">
                    <a:solidFill>
                      <a:schemeClr val="tx1"/>
                    </a:solidFill>
                  </a:ln>
                </a:endParaRPr>
              </a:p>
            </p:txBody>
          </p:sp>
          <p:cxnSp>
            <p:nvCxnSpPr>
              <p:cNvPr id="12" name="Connecteur droit avec flèche 11">
                <a:extLst>
                  <a:ext uri="{FF2B5EF4-FFF2-40B4-BE49-F238E27FC236}">
                    <a16:creationId xmlns:a16="http://schemas.microsoft.com/office/drawing/2014/main" id="{17BD8D2F-3031-08BF-B040-37B125989899}"/>
                  </a:ext>
                </a:extLst>
              </p:cNvPr>
              <p:cNvCxnSpPr/>
              <p:nvPr/>
            </p:nvCxnSpPr>
            <p:spPr>
              <a:xfrm flipV="1">
                <a:off x="494022" y="241258"/>
                <a:ext cx="803935" cy="828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6AA5AC2-09E2-37AE-C4DA-2C46D1F5FBDF}"/>
                  </a:ext>
                </a:extLst>
              </p:cNvPr>
              <p:cNvCxnSpPr/>
              <p:nvPr/>
            </p:nvCxnSpPr>
            <p:spPr>
              <a:xfrm>
                <a:off x="1261136" y="576870"/>
                <a:ext cx="405036" cy="4095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692A2B0-3F34-7E16-5F35-C22208D62C90}"/>
                  </a:ext>
                </a:extLst>
              </p:cNvPr>
              <p:cNvCxnSpPr/>
              <p:nvPr/>
            </p:nvCxnSpPr>
            <p:spPr>
              <a:xfrm>
                <a:off x="1448312" y="1138398"/>
                <a:ext cx="141149" cy="3880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AD03EEE-01FF-57C8-28F8-4976F102524A}"/>
                  </a:ext>
                </a:extLst>
              </p:cNvPr>
              <p:cNvCxnSpPr/>
              <p:nvPr/>
            </p:nvCxnSpPr>
            <p:spPr>
              <a:xfrm flipV="1">
                <a:off x="2034387" y="1345902"/>
                <a:ext cx="533911" cy="537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 de texte 472">
                <a:extLst>
                  <a:ext uri="{FF2B5EF4-FFF2-40B4-BE49-F238E27FC236}">
                    <a16:creationId xmlns:a16="http://schemas.microsoft.com/office/drawing/2014/main" id="{F9BA4BC8-DC9C-C35C-FE05-6A2DD5012678}"/>
                  </a:ext>
                </a:extLst>
              </p:cNvPr>
              <p:cNvSpPr txBox="1"/>
              <p:nvPr/>
            </p:nvSpPr>
            <p:spPr>
              <a:xfrm>
                <a:off x="420379" y="320129"/>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473">
                <a:extLst>
                  <a:ext uri="{FF2B5EF4-FFF2-40B4-BE49-F238E27FC236}">
                    <a16:creationId xmlns:a16="http://schemas.microsoft.com/office/drawing/2014/main" id="{1FEB8A9A-1F11-9D7B-1021-B2EBE2DF17DF}"/>
                  </a:ext>
                </a:extLst>
              </p:cNvPr>
              <p:cNvSpPr txBox="1"/>
              <p:nvPr/>
            </p:nvSpPr>
            <p:spPr>
              <a:xfrm>
                <a:off x="1129192" y="552323"/>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474">
                <a:extLst>
                  <a:ext uri="{FF2B5EF4-FFF2-40B4-BE49-F238E27FC236}">
                    <a16:creationId xmlns:a16="http://schemas.microsoft.com/office/drawing/2014/main" id="{92E598FD-CB39-2575-D572-75A77E7DBC81}"/>
                  </a:ext>
                </a:extLst>
              </p:cNvPr>
              <p:cNvSpPr txBox="1"/>
              <p:nvPr/>
            </p:nvSpPr>
            <p:spPr>
              <a:xfrm>
                <a:off x="1458976" y="992721"/>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C</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475">
                <a:extLst>
                  <a:ext uri="{FF2B5EF4-FFF2-40B4-BE49-F238E27FC236}">
                    <a16:creationId xmlns:a16="http://schemas.microsoft.com/office/drawing/2014/main" id="{11B39FE2-9949-0264-1128-81D6E3695EA7}"/>
                  </a:ext>
                </a:extLst>
              </p:cNvPr>
              <p:cNvSpPr txBox="1"/>
              <p:nvPr/>
            </p:nvSpPr>
            <p:spPr>
              <a:xfrm>
                <a:off x="1966881" y="1192320"/>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Zone de texte 476">
                    <a:extLst>
                      <a:ext uri="{FF2B5EF4-FFF2-40B4-BE49-F238E27FC236}">
                        <a16:creationId xmlns:a16="http://schemas.microsoft.com/office/drawing/2014/main" id="{8DFAF84C-0CA3-858A-3E02-9AC3517DB129}"/>
                      </a:ext>
                    </a:extLst>
                  </p:cNvPr>
                  <p:cNvSpPr txBox="1"/>
                  <p:nvPr/>
                </p:nvSpPr>
                <p:spPr>
                  <a:xfrm>
                    <a:off x="705745" y="0"/>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A</m:t>
                                      </m:r>
                                    </m:sub>
                                  </m:sSub>
                                </m:e>
                              </m:groupChr>
                            </m:e>
                          </m:box>
                        </m:oMath>
                      </m:oMathPara>
                    </a14:m>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Zone de texte 476">
                    <a:extLst>
                      <a:ext uri="{FF2B5EF4-FFF2-40B4-BE49-F238E27FC236}">
                        <a16:creationId xmlns:a16="http://schemas.microsoft.com/office/drawing/2014/main" id="{8DFAF84C-0CA3-858A-3E02-9AC3517DB129}"/>
                      </a:ext>
                    </a:extLst>
                  </p:cNvPr>
                  <p:cNvSpPr txBox="1">
                    <a:spLocks noRot="1" noChangeAspect="1" noMove="1" noResize="1" noEditPoints="1" noAdjustHandles="1" noChangeArrowheads="1" noChangeShapeType="1" noTextEdit="1"/>
                  </p:cNvSpPr>
                  <p:nvPr/>
                </p:nvSpPr>
                <p:spPr>
                  <a:xfrm>
                    <a:off x="705745" y="0"/>
                    <a:ext cx="279230" cy="300709"/>
                  </a:xfrm>
                  <a:prstGeom prst="rect">
                    <a:avLst/>
                  </a:prstGeom>
                  <a:blipFill>
                    <a:blip r:embed="rId2"/>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 de texte 478">
                    <a:extLst>
                      <a:ext uri="{FF2B5EF4-FFF2-40B4-BE49-F238E27FC236}">
                        <a16:creationId xmlns:a16="http://schemas.microsoft.com/office/drawing/2014/main" id="{952CC9D9-6775-9381-F969-CA3583B3F982}"/>
                      </a:ext>
                    </a:extLst>
                  </p:cNvPr>
                  <p:cNvSpPr txBox="1"/>
                  <p:nvPr/>
                </p:nvSpPr>
                <p:spPr>
                  <a:xfrm>
                    <a:off x="1331710" y="447995"/>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B</m:t>
                                      </m:r>
                                    </m:sub>
                                  </m:sSub>
                                </m:e>
                              </m:groupChr>
                            </m:e>
                          </m:box>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Zone de texte 478">
                    <a:extLst>
                      <a:ext uri="{FF2B5EF4-FFF2-40B4-BE49-F238E27FC236}">
                        <a16:creationId xmlns:a16="http://schemas.microsoft.com/office/drawing/2014/main" id="{952CC9D9-6775-9381-F969-CA3583B3F982}"/>
                      </a:ext>
                    </a:extLst>
                  </p:cNvPr>
                  <p:cNvSpPr txBox="1">
                    <a:spLocks noRot="1" noChangeAspect="1" noMove="1" noResize="1" noEditPoints="1" noAdjustHandles="1" noChangeArrowheads="1" noChangeShapeType="1" noTextEdit="1"/>
                  </p:cNvSpPr>
                  <p:nvPr/>
                </p:nvSpPr>
                <p:spPr>
                  <a:xfrm>
                    <a:off x="1331710" y="447995"/>
                    <a:ext cx="279230" cy="300709"/>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 de texte 479">
                    <a:extLst>
                      <a:ext uri="{FF2B5EF4-FFF2-40B4-BE49-F238E27FC236}">
                        <a16:creationId xmlns:a16="http://schemas.microsoft.com/office/drawing/2014/main" id="{DA46B9D9-B894-A0EF-6EFE-16A3C970124C}"/>
                      </a:ext>
                    </a:extLst>
                  </p:cNvPr>
                  <p:cNvSpPr txBox="1"/>
                  <p:nvPr/>
                </p:nvSpPr>
                <p:spPr>
                  <a:xfrm>
                    <a:off x="1267273" y="1181356"/>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C</m:t>
                                      </m:r>
                                    </m:sub>
                                  </m:sSub>
                                </m:e>
                              </m:groupChr>
                            </m:e>
                          </m:box>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Zone de texte 479">
                    <a:extLst>
                      <a:ext uri="{FF2B5EF4-FFF2-40B4-BE49-F238E27FC236}">
                        <a16:creationId xmlns:a16="http://schemas.microsoft.com/office/drawing/2014/main" id="{DA46B9D9-B894-A0EF-6EFE-16A3C970124C}"/>
                      </a:ext>
                    </a:extLst>
                  </p:cNvPr>
                  <p:cNvSpPr txBox="1">
                    <a:spLocks noRot="1" noChangeAspect="1" noMove="1" noResize="1" noEditPoints="1" noAdjustHandles="1" noChangeArrowheads="1" noChangeShapeType="1" noTextEdit="1"/>
                  </p:cNvSpPr>
                  <p:nvPr/>
                </p:nvSpPr>
                <p:spPr>
                  <a:xfrm>
                    <a:off x="1267273" y="1181356"/>
                    <a:ext cx="279230" cy="300709"/>
                  </a:xfrm>
                  <a:prstGeom prst="rect">
                    <a:avLst/>
                  </a:prstGeom>
                  <a:blipFill>
                    <a:blip r:embed="rId4"/>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 de texte 480">
                    <a:extLst>
                      <a:ext uri="{FF2B5EF4-FFF2-40B4-BE49-F238E27FC236}">
                        <a16:creationId xmlns:a16="http://schemas.microsoft.com/office/drawing/2014/main" id="{7EB193EA-EA8F-5BFA-0321-FC1F8462008A}"/>
                      </a:ext>
                    </a:extLst>
                  </p:cNvPr>
                  <p:cNvSpPr txBox="1"/>
                  <p:nvPr/>
                </p:nvSpPr>
                <p:spPr>
                  <a:xfrm>
                    <a:off x="2178604" y="1331666"/>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D</m:t>
                                      </m:r>
                                    </m:sub>
                                  </m:sSub>
                                </m:e>
                              </m:groupChr>
                            </m:e>
                          </m:box>
                        </m:oMath>
                      </m:oMathPara>
                    </a14:m>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Zone de texte 480">
                    <a:extLst>
                      <a:ext uri="{FF2B5EF4-FFF2-40B4-BE49-F238E27FC236}">
                        <a16:creationId xmlns:a16="http://schemas.microsoft.com/office/drawing/2014/main" id="{7EB193EA-EA8F-5BFA-0321-FC1F8462008A}"/>
                      </a:ext>
                    </a:extLst>
                  </p:cNvPr>
                  <p:cNvSpPr txBox="1">
                    <a:spLocks noRot="1" noChangeAspect="1" noMove="1" noResize="1" noEditPoints="1" noAdjustHandles="1" noChangeArrowheads="1" noChangeShapeType="1" noTextEdit="1"/>
                  </p:cNvSpPr>
                  <p:nvPr/>
                </p:nvSpPr>
                <p:spPr>
                  <a:xfrm>
                    <a:off x="2178604" y="1331666"/>
                    <a:ext cx="279230" cy="300709"/>
                  </a:xfrm>
                  <a:prstGeom prst="rect">
                    <a:avLst/>
                  </a:prstGeom>
                  <a:blipFill>
                    <a:blip r:embed="rId5"/>
                    <a:stretch>
                      <a:fillRect/>
                    </a:stretch>
                  </a:blipFill>
                  <a:ln w="6350">
                    <a:noFill/>
                  </a:ln>
                </p:spPr>
                <p:txBody>
                  <a:bodyPr/>
                  <a:lstStyle/>
                  <a:p>
                    <a:r>
                      <a:rPr lang="fr-FR">
                        <a:noFill/>
                      </a:rPr>
                      <a:t> </a:t>
                    </a:r>
                  </a:p>
                </p:txBody>
              </p:sp>
            </mc:Fallback>
          </mc:AlternateContent>
        </p:grpSp>
        <p:grpSp>
          <p:nvGrpSpPr>
            <p:cNvPr id="6" name="Groupe 5">
              <a:extLst>
                <a:ext uri="{FF2B5EF4-FFF2-40B4-BE49-F238E27FC236}">
                  <a16:creationId xmlns:a16="http://schemas.microsoft.com/office/drawing/2014/main" id="{3FED6D3E-18A8-C02F-AE42-DEE377BD34C4}"/>
                </a:ext>
              </a:extLst>
            </p:cNvPr>
            <p:cNvGrpSpPr/>
            <p:nvPr/>
          </p:nvGrpSpPr>
          <p:grpSpPr>
            <a:xfrm>
              <a:off x="485029" y="306126"/>
              <a:ext cx="1576345" cy="1119145"/>
              <a:chOff x="0" y="0"/>
              <a:chExt cx="1576345" cy="1119145"/>
            </a:xfrm>
          </p:grpSpPr>
          <p:sp>
            <p:nvSpPr>
              <p:cNvPr id="7" name="Ellipse 6">
                <a:extLst>
                  <a:ext uri="{FF2B5EF4-FFF2-40B4-BE49-F238E27FC236}">
                    <a16:creationId xmlns:a16="http://schemas.microsoft.com/office/drawing/2014/main" id="{EFF1118B-F1EC-3B5B-E2BF-3FB14ADC04C1}"/>
                  </a:ext>
                </a:extLst>
              </p:cNvPr>
              <p:cNvSpPr/>
              <p:nvPr/>
            </p:nvSpPr>
            <p:spPr>
              <a:xfrm>
                <a:off x="0" y="0"/>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Ellipse 7">
                <a:extLst>
                  <a:ext uri="{FF2B5EF4-FFF2-40B4-BE49-F238E27FC236}">
                    <a16:creationId xmlns:a16="http://schemas.microsoft.com/office/drawing/2014/main" id="{FB81ABD2-E01F-63D3-3555-AF42FAE1A4CB}"/>
                  </a:ext>
                </a:extLst>
              </p:cNvPr>
              <p:cNvSpPr/>
              <p:nvPr/>
            </p:nvSpPr>
            <p:spPr>
              <a:xfrm>
                <a:off x="755374" y="262393"/>
                <a:ext cx="45085" cy="4508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Ellipse 8">
                <a:extLst>
                  <a:ext uri="{FF2B5EF4-FFF2-40B4-BE49-F238E27FC236}">
                    <a16:creationId xmlns:a16="http://schemas.microsoft.com/office/drawing/2014/main" id="{304758E2-C53D-2E32-D285-1F768EECD2CD}"/>
                  </a:ext>
                </a:extLst>
              </p:cNvPr>
              <p:cNvSpPr/>
              <p:nvPr/>
            </p:nvSpPr>
            <p:spPr>
              <a:xfrm>
                <a:off x="946205" y="826935"/>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Ellipse 9">
                <a:extLst>
                  <a:ext uri="{FF2B5EF4-FFF2-40B4-BE49-F238E27FC236}">
                    <a16:creationId xmlns:a16="http://schemas.microsoft.com/office/drawing/2014/main" id="{84587574-6913-8D07-D776-A31D390F6EB9}"/>
                  </a:ext>
                </a:extLst>
              </p:cNvPr>
              <p:cNvSpPr/>
              <p:nvPr/>
            </p:nvSpPr>
            <p:spPr>
              <a:xfrm>
                <a:off x="1530626" y="1073426"/>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98BBDC81-ECC7-E73F-E096-258A54393B04}"/>
                  </a:ext>
                </a:extLst>
              </p:cNvPr>
              <p:cNvSpPr txBox="1"/>
              <p:nvPr/>
            </p:nvSpPr>
            <p:spPr>
              <a:xfrm>
                <a:off x="6993" y="1108069"/>
                <a:ext cx="5316104" cy="505766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 mouvement est dit curviligne lorsque la trajectoire est une courbe quelconque.</a:t>
                </a:r>
              </a:p>
              <a:p>
                <a:pPr algn="just"/>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En tout point, le vecteur vitesse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V</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est constamment tangent à la trajectoire.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Comme le vecteur vitesse varie constamment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direction, sens et valeur), l'accélération en tout point est non nulle.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ZoneTexte 24">
                <a:extLst>
                  <a:ext uri="{FF2B5EF4-FFF2-40B4-BE49-F238E27FC236}">
                    <a16:creationId xmlns:a16="http://schemas.microsoft.com/office/drawing/2014/main" id="{98BBDC81-ECC7-E73F-E096-258A54393B04}"/>
                  </a:ext>
                </a:extLst>
              </p:cNvPr>
              <p:cNvSpPr txBox="1">
                <a:spLocks noRot="1" noChangeAspect="1" noMove="1" noResize="1" noEditPoints="1" noAdjustHandles="1" noChangeArrowheads="1" noChangeShapeType="1" noTextEdit="1"/>
              </p:cNvSpPr>
              <p:nvPr/>
            </p:nvSpPr>
            <p:spPr>
              <a:xfrm>
                <a:off x="6993" y="1108069"/>
                <a:ext cx="5316104" cy="5057667"/>
              </a:xfrm>
              <a:prstGeom prst="rect">
                <a:avLst/>
              </a:prstGeom>
              <a:blipFill>
                <a:blip r:embed="rId6"/>
                <a:stretch>
                  <a:fillRect l="-1720" t="-965" r="-1835" b="-1930"/>
                </a:stretch>
              </a:blipFill>
            </p:spPr>
            <p:txBody>
              <a:bodyPr/>
              <a:lstStyle/>
              <a:p>
                <a:r>
                  <a:rPr lang="fr-FR">
                    <a:noFill/>
                  </a:rPr>
                  <a:t> </a:t>
                </a:r>
              </a:p>
            </p:txBody>
          </p:sp>
        </mc:Fallback>
      </mc:AlternateContent>
    </p:spTree>
    <p:extLst>
      <p:ext uri="{BB962C8B-B14F-4D97-AF65-F5344CB8AC3E}">
        <p14:creationId xmlns:p14="http://schemas.microsoft.com/office/powerpoint/2010/main" val="77870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5B2CD-66B2-05E3-0068-D717C15CA0E4}"/>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460CD7E0-9CCA-8CEB-731B-3979AE52F752}"/>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82B63B6-8546-2E27-4958-65300DBE334D}"/>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circulaire uniforme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C568F396-9718-8C74-8857-3B8F177689C6}"/>
                  </a:ext>
                </a:extLst>
              </p:cNvPr>
              <p:cNvSpPr txBox="1"/>
              <p:nvPr/>
            </p:nvSpPr>
            <p:spPr>
              <a:xfrm>
                <a:off x="0" y="1093256"/>
                <a:ext cx="6096000" cy="194405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le cas d'un mouvement circulaire uniforme, les valeurs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sont constantes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cte</m:t>
                      </m:r>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 </m:t>
                      </m:r>
                    </m:oMath>
                  </m:oMathPara>
                </a14:m>
                <a:endPar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C568F396-9718-8C74-8857-3B8F177689C6}"/>
                  </a:ext>
                </a:extLst>
              </p:cNvPr>
              <p:cNvSpPr txBox="1">
                <a:spLocks noRot="1" noChangeAspect="1" noMove="1" noResize="1" noEditPoints="1" noAdjustHandles="1" noChangeArrowheads="1" noChangeShapeType="1" noTextEdit="1"/>
              </p:cNvSpPr>
              <p:nvPr/>
            </p:nvSpPr>
            <p:spPr>
              <a:xfrm>
                <a:off x="0" y="1093256"/>
                <a:ext cx="6096000" cy="1944058"/>
              </a:xfrm>
              <a:prstGeom prst="rect">
                <a:avLst/>
              </a:prstGeom>
              <a:blipFill>
                <a:blip r:embed="rId2"/>
                <a:stretch>
                  <a:fillRect l="-1500" t="-2194" r="-1500"/>
                </a:stretch>
              </a:blipFill>
            </p:spPr>
            <p:txBody>
              <a:bodyPr/>
              <a:lstStyle/>
              <a:p>
                <a:r>
                  <a:rPr lang="fr-FR">
                    <a:noFill/>
                  </a:rPr>
                  <a:t> </a:t>
                </a:r>
              </a:p>
            </p:txBody>
          </p:sp>
        </mc:Fallback>
      </mc:AlternateContent>
      <p:grpSp>
        <p:nvGrpSpPr>
          <p:cNvPr id="49" name="Groupe 48">
            <a:extLst>
              <a:ext uri="{FF2B5EF4-FFF2-40B4-BE49-F238E27FC236}">
                <a16:creationId xmlns:a16="http://schemas.microsoft.com/office/drawing/2014/main" id="{7B1C15C3-79C0-C0DD-3FF3-0293F516D183}"/>
              </a:ext>
            </a:extLst>
          </p:cNvPr>
          <p:cNvGrpSpPr/>
          <p:nvPr/>
        </p:nvGrpSpPr>
        <p:grpSpPr>
          <a:xfrm>
            <a:off x="6164028" y="742089"/>
            <a:ext cx="5630616" cy="5689851"/>
            <a:chOff x="0" y="153909"/>
            <a:chExt cx="2548255" cy="2575705"/>
          </a:xfrm>
        </p:grpSpPr>
        <p:grpSp>
          <p:nvGrpSpPr>
            <p:cNvPr id="50" name="Groupe 49">
              <a:extLst>
                <a:ext uri="{FF2B5EF4-FFF2-40B4-BE49-F238E27FC236}">
                  <a16:creationId xmlns:a16="http://schemas.microsoft.com/office/drawing/2014/main" id="{A43F7D12-A519-6499-6C3B-875B948DADE7}"/>
                </a:ext>
              </a:extLst>
            </p:cNvPr>
            <p:cNvGrpSpPr/>
            <p:nvPr/>
          </p:nvGrpSpPr>
          <p:grpSpPr>
            <a:xfrm>
              <a:off x="0" y="153909"/>
              <a:ext cx="2548255" cy="2548255"/>
              <a:chOff x="0" y="0"/>
              <a:chExt cx="2548255" cy="2548255"/>
            </a:xfrm>
          </p:grpSpPr>
          <p:grpSp>
            <p:nvGrpSpPr>
              <p:cNvPr id="59" name="Groupe 58">
                <a:extLst>
                  <a:ext uri="{FF2B5EF4-FFF2-40B4-BE49-F238E27FC236}">
                    <a16:creationId xmlns:a16="http://schemas.microsoft.com/office/drawing/2014/main" id="{8917CB2D-B1E8-74DB-9E06-38D44AF1E973}"/>
                  </a:ext>
                </a:extLst>
              </p:cNvPr>
              <p:cNvGrpSpPr/>
              <p:nvPr/>
            </p:nvGrpSpPr>
            <p:grpSpPr>
              <a:xfrm>
                <a:off x="258024" y="253497"/>
                <a:ext cx="2164756" cy="2206169"/>
                <a:chOff x="0" y="0"/>
                <a:chExt cx="2164756" cy="2206169"/>
              </a:xfrm>
            </p:grpSpPr>
            <p:sp>
              <p:nvSpPr>
                <p:cNvPr id="61" name="Ellipse 60">
                  <a:extLst>
                    <a:ext uri="{FF2B5EF4-FFF2-40B4-BE49-F238E27FC236}">
                      <a16:creationId xmlns:a16="http://schemas.microsoft.com/office/drawing/2014/main" id="{8A02A724-2F63-960E-2300-289C75B4841E}"/>
                    </a:ext>
                  </a:extLst>
                </p:cNvPr>
                <p:cNvSpPr/>
                <p:nvPr/>
              </p:nvSpPr>
              <p:spPr>
                <a:xfrm>
                  <a:off x="0" y="0"/>
                  <a:ext cx="2024062" cy="2024062"/>
                </a:xfrm>
                <a:prstGeom prst="ellipse">
                  <a:avLst/>
                </a:pr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DC16570D-F66C-468D-3962-AC59C207F9CB}"/>
                    </a:ext>
                  </a:extLst>
                </p:cNvPr>
                <p:cNvSpPr/>
                <p:nvPr/>
              </p:nvSpPr>
              <p:spPr>
                <a:xfrm>
                  <a:off x="976219" y="978794"/>
                  <a:ext cx="61595" cy="61595"/>
                </a:xfrm>
                <a:prstGeom prst="ellipse">
                  <a:avLst/>
                </a:prstGeom>
                <a:solidFill>
                  <a:schemeClr val="tx1"/>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effectLst/>
                    <a:uLnTx/>
                    <a:uFillTx/>
                    <a:latin typeface="Calibri" panose="020F0502020204030204"/>
                    <a:ea typeface="+mn-ea"/>
                    <a:cs typeface="+mn-cs"/>
                  </a:endParaRPr>
                </a:p>
              </p:txBody>
            </p:sp>
            <p:cxnSp>
              <p:nvCxnSpPr>
                <p:cNvPr id="63" name="Connecteur droit avec flèche 62">
                  <a:extLst>
                    <a:ext uri="{FF2B5EF4-FFF2-40B4-BE49-F238E27FC236}">
                      <a16:creationId xmlns:a16="http://schemas.microsoft.com/office/drawing/2014/main" id="{55B4340C-0363-ED61-005E-F97C2850396B}"/>
                    </a:ext>
                  </a:extLst>
                </p:cNvPr>
                <p:cNvCxnSpPr/>
                <p:nvPr/>
              </p:nvCxnSpPr>
              <p:spPr>
                <a:xfrm flipH="1" flipV="1">
                  <a:off x="316284" y="280222"/>
                  <a:ext cx="698456" cy="734445"/>
                </a:xfrm>
                <a:prstGeom prst="straightConnector1">
                  <a:avLst/>
                </a:prstGeom>
                <a:noFill/>
                <a:ln w="38100" cap="flat" cmpd="sng" algn="ctr">
                  <a:solidFill>
                    <a:srgbClr val="4472C4"/>
                  </a:solidFill>
                  <a:prstDash val="solid"/>
                  <a:miter lim="800000"/>
                  <a:headEnd type="arrow" w="med" len="med"/>
                  <a:tailEnd type="arrow" w="med" len="med"/>
                </a:ln>
                <a:effectLst/>
              </p:spPr>
            </p:cxnSp>
            <p:cxnSp>
              <p:nvCxnSpPr>
                <p:cNvPr id="64" name="Connecteur droit avec flèche 63">
                  <a:extLst>
                    <a:ext uri="{FF2B5EF4-FFF2-40B4-BE49-F238E27FC236}">
                      <a16:creationId xmlns:a16="http://schemas.microsoft.com/office/drawing/2014/main" id="{8FF082A8-F5BB-D917-D6F3-60FC97442F8F}"/>
                    </a:ext>
                  </a:extLst>
                </p:cNvPr>
                <p:cNvCxnSpPr/>
                <p:nvPr/>
              </p:nvCxnSpPr>
              <p:spPr>
                <a:xfrm>
                  <a:off x="1697435" y="267880"/>
                  <a:ext cx="467321" cy="446915"/>
                </a:xfrm>
                <a:prstGeom prst="straightConnector1">
                  <a:avLst/>
                </a:prstGeom>
                <a:noFill/>
                <a:ln w="38100" cap="flat" cmpd="sng" algn="ctr">
                  <a:solidFill>
                    <a:srgbClr val="00B050"/>
                  </a:solidFill>
                  <a:prstDash val="solid"/>
                  <a:miter lim="800000"/>
                  <a:headEnd type="none" w="med" len="med"/>
                  <a:tailEnd type="arrow" w="med" len="med"/>
                </a:ln>
                <a:effectLst/>
              </p:spPr>
            </p:cxnSp>
            <p:cxnSp>
              <p:nvCxnSpPr>
                <p:cNvPr id="65" name="Connecteur droit avec flèche 64">
                  <a:extLst>
                    <a:ext uri="{FF2B5EF4-FFF2-40B4-BE49-F238E27FC236}">
                      <a16:creationId xmlns:a16="http://schemas.microsoft.com/office/drawing/2014/main" id="{F54880B3-5636-F0C6-7C0E-22C9C417755E}"/>
                    </a:ext>
                  </a:extLst>
                </p:cNvPr>
                <p:cNvCxnSpPr/>
                <p:nvPr/>
              </p:nvCxnSpPr>
              <p:spPr>
                <a:xfrm flipH="1">
                  <a:off x="1233259" y="1759254"/>
                  <a:ext cx="467321" cy="446915"/>
                </a:xfrm>
                <a:prstGeom prst="straightConnector1">
                  <a:avLst/>
                </a:prstGeom>
                <a:noFill/>
                <a:ln w="38100" cap="flat" cmpd="sng" algn="ctr">
                  <a:solidFill>
                    <a:srgbClr val="00B050"/>
                  </a:solidFill>
                  <a:prstDash val="solid"/>
                  <a:miter lim="800000"/>
                  <a:headEnd type="none" w="med" len="med"/>
                  <a:tailEnd type="arrow" w="med" len="med"/>
                </a:ln>
                <a:effectLst/>
              </p:spPr>
            </p:cxnSp>
            <p:sp>
              <p:nvSpPr>
                <p:cNvPr id="66" name="Ellipse 65">
                  <a:extLst>
                    <a:ext uri="{FF2B5EF4-FFF2-40B4-BE49-F238E27FC236}">
                      <a16:creationId xmlns:a16="http://schemas.microsoft.com/office/drawing/2014/main" id="{8CBF2191-3744-2DDC-4BFC-34E6D4CAA338}"/>
                    </a:ext>
                  </a:extLst>
                </p:cNvPr>
                <p:cNvSpPr/>
                <p:nvPr/>
              </p:nvSpPr>
              <p:spPr>
                <a:xfrm>
                  <a:off x="1671678" y="1720617"/>
                  <a:ext cx="61595" cy="61595"/>
                </a:xfrm>
                <a:prstGeom prst="ellipse">
                  <a:avLst/>
                </a:prstGeom>
                <a:solidFill>
                  <a:srgbClr val="00B05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8" name="Ellipse 67">
                  <a:extLst>
                    <a:ext uri="{FF2B5EF4-FFF2-40B4-BE49-F238E27FC236}">
                      <a16:creationId xmlns:a16="http://schemas.microsoft.com/office/drawing/2014/main" id="{0919DAF3-F0D9-7C92-97A0-C2BAC35BAD9A}"/>
                    </a:ext>
                  </a:extLst>
                </p:cNvPr>
                <p:cNvSpPr/>
                <p:nvPr/>
              </p:nvSpPr>
              <p:spPr>
                <a:xfrm>
                  <a:off x="1676829" y="252426"/>
                  <a:ext cx="61595" cy="61595"/>
                </a:xfrm>
                <a:prstGeom prst="ellipse">
                  <a:avLst/>
                </a:prstGeom>
                <a:solidFill>
                  <a:srgbClr val="00B05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60" name="Arc 59">
                <a:extLst>
                  <a:ext uri="{FF2B5EF4-FFF2-40B4-BE49-F238E27FC236}">
                    <a16:creationId xmlns:a16="http://schemas.microsoft.com/office/drawing/2014/main" id="{1532CAF6-0714-A72C-D70E-4473A9FBE7E2}"/>
                  </a:ext>
                </a:extLst>
              </p:cNvPr>
              <p:cNvSpPr/>
              <p:nvPr/>
            </p:nvSpPr>
            <p:spPr>
              <a:xfrm>
                <a:off x="0" y="0"/>
                <a:ext cx="2548255" cy="2548255"/>
              </a:xfrm>
              <a:prstGeom prst="arc">
                <a:avLst>
                  <a:gd name="adj1" fmla="val 7991035"/>
                  <a:gd name="adj2" fmla="val 9485360"/>
                </a:avLst>
              </a:prstGeom>
              <a:noFill/>
              <a:ln w="38100" cap="flat" cmpd="sng" algn="ctr">
                <a:solidFill>
                  <a:srgbClr val="4472C4"/>
                </a:solidFill>
                <a:prstDash val="solid"/>
                <a:miter lim="800000"/>
                <a:headEnd type="none" w="med" len="med"/>
                <a:tailEnd type="arrow"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51" name="Groupe 50">
              <a:extLst>
                <a:ext uri="{FF2B5EF4-FFF2-40B4-BE49-F238E27FC236}">
                  <a16:creationId xmlns:a16="http://schemas.microsoft.com/office/drawing/2014/main" id="{F29BFFAA-37DF-9890-C8BA-21FF3652BCB9}"/>
                </a:ext>
              </a:extLst>
            </p:cNvPr>
            <p:cNvGrpSpPr/>
            <p:nvPr/>
          </p:nvGrpSpPr>
          <p:grpSpPr>
            <a:xfrm>
              <a:off x="13701" y="756643"/>
              <a:ext cx="2466945" cy="1972971"/>
              <a:chOff x="-859958" y="756643"/>
              <a:chExt cx="2466945" cy="1972971"/>
            </a:xfrm>
          </p:grpSpPr>
          <p:sp>
            <p:nvSpPr>
              <p:cNvPr id="52" name="Zone de texte 572">
                <a:extLst>
                  <a:ext uri="{FF2B5EF4-FFF2-40B4-BE49-F238E27FC236}">
                    <a16:creationId xmlns:a16="http://schemas.microsoft.com/office/drawing/2014/main" id="{B79CDFFA-33E1-E9A5-7443-BFD50765513F}"/>
                  </a:ext>
                </a:extLst>
              </p:cNvPr>
              <p:cNvSpPr txBox="1"/>
              <p:nvPr/>
            </p:nvSpPr>
            <p:spPr>
              <a:xfrm>
                <a:off x="401381" y="1370231"/>
                <a:ext cx="180805" cy="20370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0"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O</a:t>
                </a:r>
                <a:endParaRPr kumimoji="0" lang="fr-FR" sz="20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3" name="Zone de texte 573">
                <a:extLst>
                  <a:ext uri="{FF2B5EF4-FFF2-40B4-BE49-F238E27FC236}">
                    <a16:creationId xmlns:a16="http://schemas.microsoft.com/office/drawing/2014/main" id="{17DE5504-55ED-38B8-AF58-BF5FC42803E5}"/>
                  </a:ext>
                </a:extLst>
              </p:cNvPr>
              <p:cNvSpPr txBox="1"/>
              <p:nvPr/>
            </p:nvSpPr>
            <p:spPr>
              <a:xfrm>
                <a:off x="-859958" y="2358421"/>
                <a:ext cx="1164137" cy="37119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0"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Sens du mouvement</a:t>
                </a:r>
                <a:endParaRPr kumimoji="0" lang="fr-FR" sz="32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4" name="Zone de texte 574">
                <a:extLst>
                  <a:ext uri="{FF2B5EF4-FFF2-40B4-BE49-F238E27FC236}">
                    <a16:creationId xmlns:a16="http://schemas.microsoft.com/office/drawing/2014/main" id="{D20B916A-FA89-146A-85D2-41226A8A7F6B}"/>
                  </a:ext>
                </a:extLst>
              </p:cNvPr>
              <p:cNvSpPr txBox="1"/>
              <p:nvPr/>
            </p:nvSpPr>
            <p:spPr>
              <a:xfrm>
                <a:off x="0" y="864606"/>
                <a:ext cx="226337" cy="21275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0"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R</a:t>
                </a:r>
                <a:endParaRPr kumimoji="0" lang="fr-FR" sz="2400" b="0" i="0" u="none" strike="noStrike" kern="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Zone de texte 575">
                    <a:extLst>
                      <a:ext uri="{FF2B5EF4-FFF2-40B4-BE49-F238E27FC236}">
                        <a16:creationId xmlns:a16="http://schemas.microsoft.com/office/drawing/2014/main" id="{8EE07ED9-11B7-9DA3-24F9-F4CED6264C09}"/>
                      </a:ext>
                    </a:extLst>
                  </p:cNvPr>
                  <p:cNvSpPr txBox="1"/>
                  <p:nvPr/>
                </p:nvSpPr>
                <p:spPr>
                  <a:xfrm>
                    <a:off x="1308222" y="756643"/>
                    <a:ext cx="298765" cy="235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1</m:t>
                                  </m:r>
                                </m:sub>
                              </m:sSub>
                            </m:e>
                          </m:acc>
                        </m:oMath>
                      </m:oMathPara>
                    </a14:m>
                    <a:endParaRPr kumimoji="0" lang="fr-FR" sz="2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5" name="Zone de texte 575">
                    <a:extLst>
                      <a:ext uri="{FF2B5EF4-FFF2-40B4-BE49-F238E27FC236}">
                        <a16:creationId xmlns:a16="http://schemas.microsoft.com/office/drawing/2014/main" id="{8EE07ED9-11B7-9DA3-24F9-F4CED6264C09}"/>
                      </a:ext>
                    </a:extLst>
                  </p:cNvPr>
                  <p:cNvSpPr txBox="1">
                    <a:spLocks noRot="1" noChangeAspect="1" noMove="1" noResize="1" noEditPoints="1" noAdjustHandles="1" noChangeArrowheads="1" noChangeShapeType="1" noTextEdit="1"/>
                  </p:cNvSpPr>
                  <p:nvPr/>
                </p:nvSpPr>
                <p:spPr>
                  <a:xfrm>
                    <a:off x="1308222" y="756643"/>
                    <a:ext cx="298765" cy="235390"/>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 de texte 320">
                    <a:extLst>
                      <a:ext uri="{FF2B5EF4-FFF2-40B4-BE49-F238E27FC236}">
                        <a16:creationId xmlns:a16="http://schemas.microsoft.com/office/drawing/2014/main" id="{0D77A6F2-7E66-73D6-A02F-DBF6E8E3BBEA}"/>
                      </a:ext>
                    </a:extLst>
                  </p:cNvPr>
                  <p:cNvSpPr txBox="1"/>
                  <p:nvPr/>
                </p:nvSpPr>
                <p:spPr>
                  <a:xfrm>
                    <a:off x="742232" y="2426323"/>
                    <a:ext cx="298765" cy="235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2</m:t>
                                  </m:r>
                                </m:sub>
                              </m:sSub>
                            </m:e>
                          </m:acc>
                        </m:oMath>
                      </m:oMathPara>
                    </a14:m>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6" name="Zone de texte 320">
                    <a:extLst>
                      <a:ext uri="{FF2B5EF4-FFF2-40B4-BE49-F238E27FC236}">
                        <a16:creationId xmlns:a16="http://schemas.microsoft.com/office/drawing/2014/main" id="{0D77A6F2-7E66-73D6-A02F-DBF6E8E3BBEA}"/>
                      </a:ext>
                    </a:extLst>
                  </p:cNvPr>
                  <p:cNvSpPr txBox="1">
                    <a:spLocks noRot="1" noChangeAspect="1" noMove="1" noResize="1" noEditPoints="1" noAdjustHandles="1" noChangeArrowheads="1" noChangeShapeType="1" noTextEdit="1"/>
                  </p:cNvSpPr>
                  <p:nvPr/>
                </p:nvSpPr>
                <p:spPr>
                  <a:xfrm>
                    <a:off x="742232" y="2426323"/>
                    <a:ext cx="298765" cy="235390"/>
                  </a:xfrm>
                  <a:prstGeom prst="rect">
                    <a:avLst/>
                  </a:prstGeom>
                  <a:blipFill>
                    <a:blip r:embed="rId4"/>
                    <a:stretch>
                      <a:fillRect/>
                    </a:stretch>
                  </a:blipFill>
                  <a:ln w="6350">
                    <a:noFill/>
                  </a:ln>
                </p:spPr>
                <p:txBody>
                  <a:bodyPr/>
                  <a:lstStyle/>
                  <a:p>
                    <a:r>
                      <a:rPr lang="fr-FR">
                        <a:noFill/>
                      </a:rPr>
                      <a:t> </a:t>
                    </a:r>
                  </a:p>
                </p:txBody>
              </p:sp>
            </mc:Fallback>
          </mc:AlternateContent>
        </p:grpSp>
      </p:gr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4A2577D7-4882-30E2-CF4E-2DDD0FC23FFF}"/>
                  </a:ext>
                </a:extLst>
              </p:cNvPr>
              <p:cNvSpPr txBox="1"/>
              <p:nvPr/>
            </p:nvSpPr>
            <p:spPr>
              <a:xfrm>
                <a:off x="-3699" y="3340726"/>
                <a:ext cx="6096000" cy="2251899"/>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Toutefois la direction et le sens du vecteur vitesse </a:t>
                </a:r>
                <a14:m>
                  <m:oMath xmlns:m="http://schemas.openxmlformats.org/officeDocument/2006/math">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latin typeface="Comic Sans MS" panose="030F0702030302020204" pitchFamily="66" charset="0"/>
                    <a:ea typeface="Times New Roman" panose="02020603050405020304" pitchFamily="18" charset="0"/>
                    <a:cs typeface="Times New Roman" panose="02020603050405020304" pitchFamily="18" charset="0"/>
                  </a:rPr>
                  <a:t> varient.</a:t>
                </a:r>
              </a:p>
              <a:p>
                <a:pPr algn="just">
                  <a:lnSpc>
                    <a:spcPct val="107000"/>
                  </a:lnSpc>
                  <a:spcAft>
                    <a:spcPts val="800"/>
                  </a:spcAft>
                </a:pPr>
                <a:endPar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Le vecteur vitesse </a:t>
                </a:r>
                <a14:m>
                  <m:oMath xmlns:m="http://schemas.openxmlformats.org/officeDocument/2006/math">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latin typeface="Comic Sans MS" panose="030F0702030302020204" pitchFamily="66" charset="0"/>
                    <a:ea typeface="Times New Roman" panose="02020603050405020304" pitchFamily="18" charset="0"/>
                    <a:cs typeface="Times New Roman" panose="02020603050405020304" pitchFamily="18" charset="0"/>
                  </a:rPr>
                  <a:t> varient n'est pas identique en tous points de la trajectoire.</a:t>
                </a:r>
                <a:endPar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mc:Choice>
        <mc:Fallback xmlns="">
          <p:sp>
            <p:nvSpPr>
              <p:cNvPr id="2" name="ZoneTexte 1">
                <a:extLst>
                  <a:ext uri="{FF2B5EF4-FFF2-40B4-BE49-F238E27FC236}">
                    <a16:creationId xmlns:a16="http://schemas.microsoft.com/office/drawing/2014/main" id="{4A2577D7-4882-30E2-CF4E-2DDD0FC23FFF}"/>
                  </a:ext>
                </a:extLst>
              </p:cNvPr>
              <p:cNvSpPr txBox="1">
                <a:spLocks noRot="1" noChangeAspect="1" noMove="1" noResize="1" noEditPoints="1" noAdjustHandles="1" noChangeArrowheads="1" noChangeShapeType="1" noTextEdit="1"/>
              </p:cNvSpPr>
              <p:nvPr/>
            </p:nvSpPr>
            <p:spPr>
              <a:xfrm>
                <a:off x="-3699" y="3340726"/>
                <a:ext cx="6096000" cy="2251899"/>
              </a:xfrm>
              <a:prstGeom prst="rect">
                <a:avLst/>
              </a:prstGeom>
              <a:blipFill>
                <a:blip r:embed="rId5"/>
                <a:stretch>
                  <a:fillRect l="-1500" t="-1897" r="-1600" b="-5420"/>
                </a:stretch>
              </a:blipFill>
            </p:spPr>
            <p:txBody>
              <a:bodyPr/>
              <a:lstStyle/>
              <a:p>
                <a:r>
                  <a:rPr lang="fr-FR">
                    <a:noFill/>
                  </a:rPr>
                  <a:t> </a:t>
                </a:r>
              </a:p>
            </p:txBody>
          </p:sp>
        </mc:Fallback>
      </mc:AlternateContent>
    </p:spTree>
    <p:extLst>
      <p:ext uri="{BB962C8B-B14F-4D97-AF65-F5344CB8AC3E}">
        <p14:creationId xmlns:p14="http://schemas.microsoft.com/office/powerpoint/2010/main" val="165684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289D-D2CC-B933-598D-A994689E7AE5}"/>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0D16F4E0-D9C1-4C7B-C399-D0A1EA1A364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F622886-C1CE-C8D9-48CB-5D15A183C36F}"/>
              </a:ext>
            </a:extLst>
          </p:cNvPr>
          <p:cNvSpPr txBox="1"/>
          <p:nvPr/>
        </p:nvSpPr>
        <p:spPr>
          <a:xfrm>
            <a:off x="-1" y="0"/>
            <a:ext cx="12074013"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Vitesse moyenne</a:t>
            </a:r>
            <a:endParaRPr lang="fr-FR" sz="3200" dirty="0"/>
          </a:p>
        </p:txBody>
      </p:sp>
      <p:grpSp>
        <p:nvGrpSpPr>
          <p:cNvPr id="4" name="Groupe 3">
            <a:extLst>
              <a:ext uri="{FF2B5EF4-FFF2-40B4-BE49-F238E27FC236}">
                <a16:creationId xmlns:a16="http://schemas.microsoft.com/office/drawing/2014/main" id="{36DE4CF7-52EB-CDDB-77B8-5602DA4392FA}"/>
              </a:ext>
            </a:extLst>
          </p:cNvPr>
          <p:cNvGrpSpPr/>
          <p:nvPr/>
        </p:nvGrpSpPr>
        <p:grpSpPr>
          <a:xfrm>
            <a:off x="6473794" y="3413347"/>
            <a:ext cx="5405504" cy="3267487"/>
            <a:chOff x="-105432" y="0"/>
            <a:chExt cx="2619442" cy="1582771"/>
          </a:xfrm>
        </p:grpSpPr>
        <p:grpSp>
          <p:nvGrpSpPr>
            <p:cNvPr id="5" name="Groupe 4">
              <a:extLst>
                <a:ext uri="{FF2B5EF4-FFF2-40B4-BE49-F238E27FC236}">
                  <a16:creationId xmlns:a16="http://schemas.microsoft.com/office/drawing/2014/main" id="{7D4E5B8D-FAEC-2D3F-1102-6B14EA2D5777}"/>
                </a:ext>
              </a:extLst>
            </p:cNvPr>
            <p:cNvGrpSpPr/>
            <p:nvPr/>
          </p:nvGrpSpPr>
          <p:grpSpPr>
            <a:xfrm>
              <a:off x="-105432" y="0"/>
              <a:ext cx="2619442" cy="1582771"/>
              <a:chOff x="-346700" y="-25145"/>
              <a:chExt cx="2620962" cy="1586155"/>
            </a:xfrm>
          </p:grpSpPr>
          <p:grpSp>
            <p:nvGrpSpPr>
              <p:cNvPr id="8" name="Groupe 7">
                <a:extLst>
                  <a:ext uri="{FF2B5EF4-FFF2-40B4-BE49-F238E27FC236}">
                    <a16:creationId xmlns:a16="http://schemas.microsoft.com/office/drawing/2014/main" id="{344B7A0E-7D3A-C6F3-6900-C99C1C61644F}"/>
                  </a:ext>
                </a:extLst>
              </p:cNvPr>
              <p:cNvGrpSpPr/>
              <p:nvPr/>
            </p:nvGrpSpPr>
            <p:grpSpPr>
              <a:xfrm>
                <a:off x="99674" y="264353"/>
                <a:ext cx="2045483" cy="1146466"/>
                <a:chOff x="0" y="0"/>
                <a:chExt cx="2045483" cy="1146466"/>
              </a:xfrm>
            </p:grpSpPr>
            <p:sp>
              <p:nvSpPr>
                <p:cNvPr id="20" name="Forme libre 3">
                  <a:extLst>
                    <a:ext uri="{FF2B5EF4-FFF2-40B4-BE49-F238E27FC236}">
                      <a16:creationId xmlns:a16="http://schemas.microsoft.com/office/drawing/2014/main" id="{6E085922-08A1-2345-9831-2A267C520F86}"/>
                    </a:ext>
                  </a:extLst>
                </p:cNvPr>
                <p:cNvSpPr/>
                <p:nvPr/>
              </p:nvSpPr>
              <p:spPr>
                <a:xfrm>
                  <a:off x="0" y="0"/>
                  <a:ext cx="2045483" cy="684858"/>
                </a:xfrm>
                <a:custGeom>
                  <a:avLst/>
                  <a:gdLst>
                    <a:gd name="connsiteX0" fmla="*/ 0 w 2045483"/>
                    <a:gd name="connsiteY0" fmla="*/ 686343 h 686343"/>
                    <a:gd name="connsiteX1" fmla="*/ 407363 w 2045483"/>
                    <a:gd name="connsiteY1" fmla="*/ 200974 h 686343"/>
                    <a:gd name="connsiteX2" fmla="*/ 1209088 w 2045483"/>
                    <a:gd name="connsiteY2" fmla="*/ 1626 h 686343"/>
                    <a:gd name="connsiteX3" fmla="*/ 2045483 w 2045483"/>
                    <a:gd name="connsiteY3" fmla="*/ 122968 h 686343"/>
                    <a:gd name="connsiteX0" fmla="*/ 0 w 2045483"/>
                    <a:gd name="connsiteY0" fmla="*/ 684858 h 684858"/>
                    <a:gd name="connsiteX1" fmla="*/ 553056 w 2045483"/>
                    <a:gd name="connsiteY1" fmla="*/ 141699 h 684858"/>
                    <a:gd name="connsiteX2" fmla="*/ 1209088 w 2045483"/>
                    <a:gd name="connsiteY2" fmla="*/ 141 h 684858"/>
                    <a:gd name="connsiteX3" fmla="*/ 2045483 w 2045483"/>
                    <a:gd name="connsiteY3" fmla="*/ 121483 h 684858"/>
                  </a:gdLst>
                  <a:ahLst/>
                  <a:cxnLst>
                    <a:cxn ang="0">
                      <a:pos x="connsiteX0" y="connsiteY0"/>
                    </a:cxn>
                    <a:cxn ang="0">
                      <a:pos x="connsiteX1" y="connsiteY1"/>
                    </a:cxn>
                    <a:cxn ang="0">
                      <a:pos x="connsiteX2" y="connsiteY2"/>
                    </a:cxn>
                    <a:cxn ang="0">
                      <a:pos x="connsiteX3" y="connsiteY3"/>
                    </a:cxn>
                  </a:cxnLst>
                  <a:rect l="l" t="t" r="r" b="b"/>
                  <a:pathLst>
                    <a:path w="2045483" h="684858">
                      <a:moveTo>
                        <a:pt x="0" y="684858"/>
                      </a:moveTo>
                      <a:cubicBezTo>
                        <a:pt x="102924" y="499233"/>
                        <a:pt x="351541" y="255818"/>
                        <a:pt x="553056" y="141699"/>
                      </a:cubicBezTo>
                      <a:cubicBezTo>
                        <a:pt x="754571" y="27580"/>
                        <a:pt x="960350" y="3510"/>
                        <a:pt x="1209088" y="141"/>
                      </a:cubicBezTo>
                      <a:cubicBezTo>
                        <a:pt x="1457826" y="-3228"/>
                        <a:pt x="1763795" y="54311"/>
                        <a:pt x="2045483" y="121483"/>
                      </a:cubicBezTo>
                    </a:path>
                  </a:pathLst>
                </a:cu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9693C0C6-B842-E0A8-263F-5057CD180F12}"/>
                    </a:ext>
                  </a:extLst>
                </p:cNvPr>
                <p:cNvSpPr/>
                <p:nvPr/>
              </p:nvSpPr>
              <p:spPr>
                <a:xfrm>
                  <a:off x="1321763" y="1100747"/>
                  <a:ext cx="45719" cy="45719"/>
                </a:xfrm>
                <a:prstGeom prst="ellipse">
                  <a:avLst/>
                </a:prstGeom>
                <a:solidFill>
                  <a:schemeClr val="tx1"/>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9" name="Groupe 8">
                <a:extLst>
                  <a:ext uri="{FF2B5EF4-FFF2-40B4-BE49-F238E27FC236}">
                    <a16:creationId xmlns:a16="http://schemas.microsoft.com/office/drawing/2014/main" id="{73207744-F2CD-7693-B9AD-E61436ADB95E}"/>
                  </a:ext>
                </a:extLst>
              </p:cNvPr>
              <p:cNvGrpSpPr/>
              <p:nvPr/>
            </p:nvGrpSpPr>
            <p:grpSpPr>
              <a:xfrm>
                <a:off x="255686" y="78006"/>
                <a:ext cx="1336533" cy="1314932"/>
                <a:chOff x="0" y="0"/>
                <a:chExt cx="1336533" cy="1314932"/>
              </a:xfrm>
            </p:grpSpPr>
            <p:cxnSp>
              <p:nvCxnSpPr>
                <p:cNvPr id="16" name="Connecteur droit avec flèche 15">
                  <a:extLst>
                    <a:ext uri="{FF2B5EF4-FFF2-40B4-BE49-F238E27FC236}">
                      <a16:creationId xmlns:a16="http://schemas.microsoft.com/office/drawing/2014/main" id="{156F471A-B5CD-27EB-98D6-096BE6DCB230}"/>
                    </a:ext>
                  </a:extLst>
                </p:cNvPr>
                <p:cNvCxnSpPr/>
                <p:nvPr/>
              </p:nvCxnSpPr>
              <p:spPr>
                <a:xfrm flipH="1" flipV="1">
                  <a:off x="0" y="654381"/>
                  <a:ext cx="1194038" cy="659976"/>
                </a:xfrm>
                <a:prstGeom prst="straightConnector1">
                  <a:avLst/>
                </a:prstGeom>
                <a:noFill/>
                <a:ln w="38100" cap="flat" cmpd="sng" algn="ctr">
                  <a:solidFill>
                    <a:schemeClr val="tx1"/>
                  </a:solidFill>
                  <a:prstDash val="solid"/>
                  <a:miter lim="800000"/>
                  <a:tailEnd type="arrow"/>
                </a:ln>
                <a:effectLst/>
              </p:spPr>
            </p:cxnSp>
            <p:cxnSp>
              <p:nvCxnSpPr>
                <p:cNvPr id="17" name="Connecteur droit avec flèche 16">
                  <a:extLst>
                    <a:ext uri="{FF2B5EF4-FFF2-40B4-BE49-F238E27FC236}">
                      <a16:creationId xmlns:a16="http://schemas.microsoft.com/office/drawing/2014/main" id="{C863342F-5F64-0454-31ED-E1F1F7A45A07}"/>
                    </a:ext>
                  </a:extLst>
                </p:cNvPr>
                <p:cNvCxnSpPr/>
                <p:nvPr/>
              </p:nvCxnSpPr>
              <p:spPr>
                <a:xfrm flipV="1">
                  <a:off x="1191753" y="203682"/>
                  <a:ext cx="144780" cy="1111250"/>
                </a:xfrm>
                <a:prstGeom prst="straightConnector1">
                  <a:avLst/>
                </a:prstGeom>
                <a:noFill/>
                <a:ln w="38100" cap="flat" cmpd="sng" algn="ctr">
                  <a:solidFill>
                    <a:schemeClr val="tx1"/>
                  </a:solidFill>
                  <a:prstDash val="solid"/>
                  <a:miter lim="800000"/>
                  <a:tailEnd type="arrow"/>
                </a:ln>
                <a:effectLst/>
              </p:spPr>
            </p:cxnSp>
            <p:cxnSp>
              <p:nvCxnSpPr>
                <p:cNvPr id="18" name="Connecteur droit avec flèche 17">
                  <a:extLst>
                    <a:ext uri="{FF2B5EF4-FFF2-40B4-BE49-F238E27FC236}">
                      <a16:creationId xmlns:a16="http://schemas.microsoft.com/office/drawing/2014/main" id="{87D94C73-C8EB-EAF1-3CB2-D25C660DDA73}"/>
                    </a:ext>
                  </a:extLst>
                </p:cNvPr>
                <p:cNvCxnSpPr/>
                <p:nvPr/>
              </p:nvCxnSpPr>
              <p:spPr>
                <a:xfrm flipV="1">
                  <a:off x="4333" y="203682"/>
                  <a:ext cx="1331595" cy="449580"/>
                </a:xfrm>
                <a:prstGeom prst="straightConnector1">
                  <a:avLst/>
                </a:prstGeom>
                <a:noFill/>
                <a:ln w="38100" cap="flat" cmpd="sng" algn="ctr">
                  <a:solidFill>
                    <a:srgbClr val="0070C0"/>
                  </a:solidFill>
                  <a:prstDash val="solid"/>
                  <a:miter lim="800000"/>
                  <a:tailEnd type="arrow"/>
                </a:ln>
                <a:effectLst/>
              </p:spPr>
            </p:cxnSp>
            <p:cxnSp>
              <p:nvCxnSpPr>
                <p:cNvPr id="19" name="Connecteur droit avec flèche 18">
                  <a:extLst>
                    <a:ext uri="{FF2B5EF4-FFF2-40B4-BE49-F238E27FC236}">
                      <a16:creationId xmlns:a16="http://schemas.microsoft.com/office/drawing/2014/main" id="{7079D0BD-DE67-532F-32BC-7D612E24D1CC}"/>
                    </a:ext>
                  </a:extLst>
                </p:cNvPr>
                <p:cNvCxnSpPr/>
                <p:nvPr/>
              </p:nvCxnSpPr>
              <p:spPr>
                <a:xfrm flipV="1">
                  <a:off x="580709" y="0"/>
                  <a:ext cx="721995" cy="241935"/>
                </a:xfrm>
                <a:prstGeom prst="straightConnector1">
                  <a:avLst/>
                </a:prstGeom>
                <a:noFill/>
                <a:ln w="38100" cap="flat" cmpd="sng" algn="ctr">
                  <a:solidFill>
                    <a:srgbClr val="FF0000"/>
                  </a:solidFill>
                  <a:prstDash val="solid"/>
                  <a:miter lim="800000"/>
                  <a:tailEnd type="arrow"/>
                </a:ln>
                <a:effectLst/>
              </p:spPr>
            </p:cxnSp>
          </p:grpSp>
          <p:grpSp>
            <p:nvGrpSpPr>
              <p:cNvPr id="10" name="Groupe 9">
                <a:extLst>
                  <a:ext uri="{FF2B5EF4-FFF2-40B4-BE49-F238E27FC236}">
                    <a16:creationId xmlns:a16="http://schemas.microsoft.com/office/drawing/2014/main" id="{0873F6FD-15EC-D49E-F8F8-590A24265FDF}"/>
                  </a:ext>
                </a:extLst>
              </p:cNvPr>
              <p:cNvGrpSpPr/>
              <p:nvPr/>
            </p:nvGrpSpPr>
            <p:grpSpPr>
              <a:xfrm>
                <a:off x="-346700" y="-25145"/>
                <a:ext cx="2620962" cy="1586155"/>
                <a:chOff x="-346700" y="-25145"/>
                <a:chExt cx="2620962" cy="1586155"/>
              </a:xfrm>
            </p:grpSpPr>
            <p:sp>
              <p:nvSpPr>
                <p:cNvPr id="11" name="Zone de texte 462">
                  <a:extLst>
                    <a:ext uri="{FF2B5EF4-FFF2-40B4-BE49-F238E27FC236}">
                      <a16:creationId xmlns:a16="http://schemas.microsoft.com/office/drawing/2014/main" id="{C85CC73F-928A-4AA1-4738-E1376992AF26}"/>
                    </a:ext>
                  </a:extLst>
                </p:cNvPr>
                <p:cNvSpPr txBox="1"/>
                <p:nvPr/>
              </p:nvSpPr>
              <p:spPr>
                <a:xfrm>
                  <a:off x="-346700" y="524372"/>
                  <a:ext cx="601251"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dirty="0" err="1">
                      <a:ln>
                        <a:noFill/>
                      </a:ln>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dirty="0" err="1">
                      <a:ln>
                        <a:noFill/>
                      </a:ln>
                      <a:effectLst/>
                      <a:uLnTx/>
                      <a:uFillTx/>
                      <a:latin typeface="Comic Sans MS" panose="030F0702030302020204" pitchFamily="66" charset="0"/>
                      <a:ea typeface="Calibri" panose="020F0502020204030204" pitchFamily="34" charset="0"/>
                      <a:cs typeface="Times New Roman" panose="02020603050405020304" pitchFamily="18" charset="0"/>
                    </a:rPr>
                    <a:t>t</a:t>
                  </a: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a:t>
                  </a:r>
                  <a:endParaRPr kumimoji="0" lang="fr-FR" sz="24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Zone de texte 464">
                  <a:extLst>
                    <a:ext uri="{FF2B5EF4-FFF2-40B4-BE49-F238E27FC236}">
                      <a16:creationId xmlns:a16="http://schemas.microsoft.com/office/drawing/2014/main" id="{BF2093F7-A331-FD30-0BB7-2C42D0AC2C6F}"/>
                    </a:ext>
                  </a:extLst>
                </p:cNvPr>
                <p:cNvSpPr txBox="1"/>
                <p:nvPr/>
              </p:nvSpPr>
              <p:spPr>
                <a:xfrm>
                  <a:off x="1597484" y="75297"/>
                  <a:ext cx="676778"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a:ln>
                        <a:noFill/>
                      </a:ln>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t)</a:t>
                  </a:r>
                  <a:endParaRPr kumimoji="0" lang="fr-FR" sz="2400" b="0" i="0" u="none" strike="noStrike" kern="0" cap="none" spc="0" normalizeH="0" baseline="0" noProof="0">
                    <a:ln>
                      <a:noFill/>
                    </a:ln>
                    <a:effectLst/>
                    <a:uLnTx/>
                    <a:uFillTx/>
                    <a:latin typeface="Calibri" panose="020F0502020204030204"/>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Zone de texte 465">
                      <a:extLst>
                        <a:ext uri="{FF2B5EF4-FFF2-40B4-BE49-F238E27FC236}">
                          <a16:creationId xmlns:a16="http://schemas.microsoft.com/office/drawing/2014/main" id="{92DC0914-2DFD-E207-C9EC-E5FD466EEECC}"/>
                        </a:ext>
                      </a:extLst>
                    </p:cNvPr>
                    <p:cNvSpPr txBox="1"/>
                    <p:nvPr/>
                  </p:nvSpPr>
                  <p:spPr>
                    <a:xfrm rot="20458358">
                      <a:off x="416219" y="541871"/>
                      <a:ext cx="1206220" cy="25400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m:t>
                                </m:r>
                                <m:d>
                                  <m:dPr>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1"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e>
                                </m:d>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3" name="Zone de texte 465">
                      <a:extLst>
                        <a:ext uri="{FF2B5EF4-FFF2-40B4-BE49-F238E27FC236}">
                          <a16:creationId xmlns:a16="http://schemas.microsoft.com/office/drawing/2014/main" id="{92DC0914-2DFD-E207-C9EC-E5FD466EEECC}"/>
                        </a:ext>
                      </a:extLst>
                    </p:cNvPr>
                    <p:cNvSpPr txBox="1">
                      <a:spLocks noRot="1" noChangeAspect="1" noMove="1" noResize="1" noEditPoints="1" noAdjustHandles="1" noChangeArrowheads="1" noChangeShapeType="1" noTextEdit="1"/>
                    </p:cNvSpPr>
                    <p:nvPr/>
                  </p:nvSpPr>
                  <p:spPr>
                    <a:xfrm rot="20458358">
                      <a:off x="416219" y="541871"/>
                      <a:ext cx="1206220" cy="254001"/>
                    </a:xfrm>
                    <a:prstGeom prst="rect">
                      <a:avLst/>
                    </a:prstGeom>
                    <a:blipFill>
                      <a:blip r:embed="rId2"/>
                      <a:stretch>
                        <a:fillRect/>
                      </a:stretch>
                    </a:blipFill>
                    <a:ln w="635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 de texte 466">
                      <a:extLst>
                        <a:ext uri="{FF2B5EF4-FFF2-40B4-BE49-F238E27FC236}">
                          <a16:creationId xmlns:a16="http://schemas.microsoft.com/office/drawing/2014/main" id="{A379FA5F-514A-BE97-17B2-0B7134290A91}"/>
                        </a:ext>
                      </a:extLst>
                    </p:cNvPr>
                    <p:cNvSpPr txBox="1"/>
                    <p:nvPr/>
                  </p:nvSpPr>
                  <p:spPr>
                    <a:xfrm rot="20548099">
                      <a:off x="957562" y="-25145"/>
                      <a:ext cx="36004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4" name="Zone de texte 466">
                      <a:extLst>
                        <a:ext uri="{FF2B5EF4-FFF2-40B4-BE49-F238E27FC236}">
                          <a16:creationId xmlns:a16="http://schemas.microsoft.com/office/drawing/2014/main" id="{A379FA5F-514A-BE97-17B2-0B7134290A91}"/>
                        </a:ext>
                      </a:extLst>
                    </p:cNvPr>
                    <p:cNvSpPr txBox="1">
                      <a:spLocks noRot="1" noChangeAspect="1" noMove="1" noResize="1" noEditPoints="1" noAdjustHandles="1" noChangeArrowheads="1" noChangeShapeType="1" noTextEdit="1"/>
                    </p:cNvSpPr>
                    <p:nvPr/>
                  </p:nvSpPr>
                  <p:spPr>
                    <a:xfrm rot="20548099">
                      <a:off x="957562" y="-25145"/>
                      <a:ext cx="360045" cy="217170"/>
                    </a:xfrm>
                    <a:prstGeom prst="rect">
                      <a:avLst/>
                    </a:prstGeom>
                    <a:blipFill>
                      <a:blip r:embed="rId3"/>
                      <a:stretch>
                        <a:fillRect/>
                      </a:stretch>
                    </a:blipFill>
                    <a:ln w="6350">
                      <a:noFill/>
                    </a:ln>
                    <a:effectLst/>
                  </p:spPr>
                  <p:txBody>
                    <a:bodyPr/>
                    <a:lstStyle/>
                    <a:p>
                      <a:r>
                        <a:rPr lang="fr-FR">
                          <a:noFill/>
                        </a:rPr>
                        <a:t> </a:t>
                      </a:r>
                    </a:p>
                  </p:txBody>
                </p:sp>
              </mc:Fallback>
            </mc:AlternateContent>
            <p:sp>
              <p:nvSpPr>
                <p:cNvPr id="15" name="Zone de texte 487">
                  <a:extLst>
                    <a:ext uri="{FF2B5EF4-FFF2-40B4-BE49-F238E27FC236}">
                      <a16:creationId xmlns:a16="http://schemas.microsoft.com/office/drawing/2014/main" id="{A38EC4EC-8529-1F9A-A611-4EB1B844AA6D}"/>
                    </a:ext>
                  </a:extLst>
                </p:cNvPr>
                <p:cNvSpPr txBox="1"/>
                <p:nvPr/>
              </p:nvSpPr>
              <p:spPr>
                <a:xfrm>
                  <a:off x="1508764" y="1343840"/>
                  <a:ext cx="217429"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O</a:t>
                  </a:r>
                  <a:endParaRPr kumimoji="0" lang="fr-FR" sz="24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grpSp>
        </p:grpSp>
        <p:sp>
          <p:nvSpPr>
            <p:cNvPr id="6" name="Zone de texte 488">
              <a:extLst>
                <a:ext uri="{FF2B5EF4-FFF2-40B4-BE49-F238E27FC236}">
                  <a16:creationId xmlns:a16="http://schemas.microsoft.com/office/drawing/2014/main" id="{E38AB27A-FA9B-6E47-090A-3E471EDA79A4}"/>
                </a:ext>
              </a:extLst>
            </p:cNvPr>
            <p:cNvSpPr txBox="1"/>
            <p:nvPr/>
          </p:nvSpPr>
          <p:spPr>
            <a:xfrm>
              <a:off x="788795" y="120580"/>
              <a:ext cx="356235"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M(t)</a:t>
              </a:r>
              <a:endParaRPr kumimoji="0" lang="fr-FR" sz="2400" b="0" i="0" u="none" strike="noStrike" kern="0" cap="none" spc="0" normalizeH="0" baseline="0" noProof="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Ellipse 6">
              <a:extLst>
                <a:ext uri="{FF2B5EF4-FFF2-40B4-BE49-F238E27FC236}">
                  <a16:creationId xmlns:a16="http://schemas.microsoft.com/office/drawing/2014/main" id="{50B4385E-46B4-3B5A-8257-ADF72014135D}"/>
                </a:ext>
              </a:extLst>
            </p:cNvPr>
            <p:cNvSpPr/>
            <p:nvPr/>
          </p:nvSpPr>
          <p:spPr>
            <a:xfrm>
              <a:off x="1060101" y="321547"/>
              <a:ext cx="45085" cy="45085"/>
            </a:xfrm>
            <a:prstGeom prst="ellipse">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EB5C3ED6-FCE9-4A77-B6F4-F25CD47625CE}"/>
                  </a:ext>
                </a:extLst>
              </p:cNvPr>
              <p:cNvSpPr txBox="1"/>
              <p:nvPr/>
            </p:nvSpPr>
            <p:spPr>
              <a:xfrm>
                <a:off x="25762" y="730628"/>
                <a:ext cx="12166238" cy="1334596"/>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donné, entre les dates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un mobile se déplace de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vecteur vitesse moyen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au point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M(t)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entre ces deux dates est: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ZoneTexte 22">
                <a:extLst>
                  <a:ext uri="{FF2B5EF4-FFF2-40B4-BE49-F238E27FC236}">
                    <a16:creationId xmlns:a16="http://schemas.microsoft.com/office/drawing/2014/main" id="{EB5C3ED6-FCE9-4A77-B6F4-F25CD47625CE}"/>
                  </a:ext>
                </a:extLst>
              </p:cNvPr>
              <p:cNvSpPr txBox="1">
                <a:spLocks noRot="1" noChangeAspect="1" noMove="1" noResize="1" noEditPoints="1" noAdjustHandles="1" noChangeArrowheads="1" noChangeShapeType="1" noTextEdit="1"/>
              </p:cNvSpPr>
              <p:nvPr/>
            </p:nvSpPr>
            <p:spPr>
              <a:xfrm>
                <a:off x="25762" y="730628"/>
                <a:ext cx="12166238" cy="1334596"/>
              </a:xfrm>
              <a:prstGeom prst="rect">
                <a:avLst/>
              </a:prstGeom>
              <a:blipFill>
                <a:blip r:embed="rId4"/>
                <a:stretch>
                  <a:fillRect l="-752" t="-4110" r="-802" b="-95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2C90B499-7FFD-D327-4E5F-0DAB0099294B}"/>
                  </a:ext>
                </a:extLst>
              </p:cNvPr>
              <p:cNvSpPr txBox="1"/>
              <p:nvPr/>
            </p:nvSpPr>
            <p:spPr>
              <a:xfrm>
                <a:off x="761708" y="2059087"/>
                <a:ext cx="10333096" cy="1231556"/>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ZoneTexte 24">
                <a:extLst>
                  <a:ext uri="{FF2B5EF4-FFF2-40B4-BE49-F238E27FC236}">
                    <a16:creationId xmlns:a16="http://schemas.microsoft.com/office/drawing/2014/main" id="{2C90B499-7FFD-D327-4E5F-0DAB0099294B}"/>
                  </a:ext>
                </a:extLst>
              </p:cNvPr>
              <p:cNvSpPr txBox="1">
                <a:spLocks noRot="1" noChangeAspect="1" noMove="1" noResize="1" noEditPoints="1" noAdjustHandles="1" noChangeArrowheads="1" noChangeShapeType="1" noTextEdit="1"/>
              </p:cNvSpPr>
              <p:nvPr/>
            </p:nvSpPr>
            <p:spPr>
              <a:xfrm>
                <a:off x="761708" y="2059087"/>
                <a:ext cx="10333096" cy="123155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B7055EBF-573D-AB8C-82FA-D5B1A5C1A110}"/>
                  </a:ext>
                </a:extLst>
              </p:cNvPr>
              <p:cNvSpPr txBox="1"/>
              <p:nvPr/>
            </p:nvSpPr>
            <p:spPr>
              <a:xfrm>
                <a:off x="28777" y="3202887"/>
                <a:ext cx="6179574" cy="3574825"/>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durée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correspond au temps nécessaire pour passer de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Ce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colinéaire au vecteur déplacement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d>
                          <m:d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entre les deux points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tangent à la trajectoire.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ZoneTexte 26">
                <a:extLst>
                  <a:ext uri="{FF2B5EF4-FFF2-40B4-BE49-F238E27FC236}">
                    <a16:creationId xmlns:a16="http://schemas.microsoft.com/office/drawing/2014/main" id="{B7055EBF-573D-AB8C-82FA-D5B1A5C1A110}"/>
                  </a:ext>
                </a:extLst>
              </p:cNvPr>
              <p:cNvSpPr txBox="1">
                <a:spLocks noRot="1" noChangeAspect="1" noMove="1" noResize="1" noEditPoints="1" noAdjustHandles="1" noChangeArrowheads="1" noChangeShapeType="1" noTextEdit="1"/>
              </p:cNvSpPr>
              <p:nvPr/>
            </p:nvSpPr>
            <p:spPr>
              <a:xfrm>
                <a:off x="28777" y="3202887"/>
                <a:ext cx="6179574" cy="3574825"/>
              </a:xfrm>
              <a:prstGeom prst="rect">
                <a:avLst/>
              </a:prstGeom>
              <a:blipFill>
                <a:blip r:embed="rId6"/>
                <a:stretch>
                  <a:fillRect l="-1579" t="-1533" r="-1579" b="-2896"/>
                </a:stretch>
              </a:blipFill>
            </p:spPr>
            <p:txBody>
              <a:bodyPr/>
              <a:lstStyle/>
              <a:p>
                <a:r>
                  <a:rPr lang="fr-FR">
                    <a:noFill/>
                  </a:rPr>
                  <a:t> </a:t>
                </a:r>
              </a:p>
            </p:txBody>
          </p:sp>
        </mc:Fallback>
      </mc:AlternateContent>
    </p:spTree>
    <p:extLst>
      <p:ext uri="{BB962C8B-B14F-4D97-AF65-F5344CB8AC3E}">
        <p14:creationId xmlns:p14="http://schemas.microsoft.com/office/powerpoint/2010/main" val="329848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B2F27-34D5-B3A5-19A4-E70B4CA44526}"/>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9BCD3019-CAE8-BA7F-D1E7-D35500A61539}"/>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EB4A93A-45EE-712F-2A34-2829EE6E035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Vitesse instantanée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4456185C-634D-4F79-A4C1-37EF70A5D88F}"/>
                  </a:ext>
                </a:extLst>
              </p:cNvPr>
              <p:cNvSpPr txBox="1"/>
              <p:nvPr/>
            </p:nvSpPr>
            <p:spPr>
              <a:xfrm>
                <a:off x="0" y="1096053"/>
                <a:ext cx="12192000" cy="4273029"/>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vitesse instantanée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l’</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instant t est obtenu lorsque les deux positions successives sont très proches et donc que la durée </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petite.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D'un point de vue mathématique, le vecteur vitesse instantanée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l’instant t est la dérivée par rapport au temps du vecteur position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mobile ponctuel:</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4456185C-634D-4F79-A4C1-37EF70A5D88F}"/>
                  </a:ext>
                </a:extLst>
              </p:cNvPr>
              <p:cNvSpPr txBox="1">
                <a:spLocks noRot="1" noChangeAspect="1" noMove="1" noResize="1" noEditPoints="1" noAdjustHandles="1" noChangeArrowheads="1" noChangeShapeType="1" noTextEdit="1"/>
              </p:cNvSpPr>
              <p:nvPr/>
            </p:nvSpPr>
            <p:spPr>
              <a:xfrm>
                <a:off x="0" y="1096053"/>
                <a:ext cx="12192000" cy="4273029"/>
              </a:xfrm>
              <a:prstGeom prst="rect">
                <a:avLst/>
              </a:prstGeom>
              <a:blipFill>
                <a:blip r:embed="rId2"/>
                <a:stretch>
                  <a:fillRect l="-750" r="-750"/>
                </a:stretch>
              </a:blipFill>
            </p:spPr>
            <p:txBody>
              <a:bodyPr/>
              <a:lstStyle/>
              <a:p>
                <a:r>
                  <a:rPr lang="fr-FR">
                    <a:noFill/>
                  </a:rPr>
                  <a:t> </a:t>
                </a:r>
              </a:p>
            </p:txBody>
          </p:sp>
        </mc:Fallback>
      </mc:AlternateContent>
    </p:spTree>
    <p:extLst>
      <p:ext uri="{BB962C8B-B14F-4D97-AF65-F5344CB8AC3E}">
        <p14:creationId xmlns:p14="http://schemas.microsoft.com/office/powerpoint/2010/main" val="148183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39368A2-4A8A-1707-A203-57E8291C4F68}"/>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du vecteur vitesse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3253DEC-B4AE-B5C8-DE70-C783B637D90A}"/>
                  </a:ext>
                </a:extLst>
              </p:cNvPr>
              <p:cNvSpPr txBox="1"/>
              <p:nvPr/>
            </p:nvSpPr>
            <p:spPr>
              <a:xfrm>
                <a:off x="0" y="774483"/>
                <a:ext cx="12192000" cy="576318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caractéristiques du vecteur vitesse sont les suivantes: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point d'application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le point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où se trouve le mobile ponctuel à cet instant.</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direction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celle de la tangente en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la trajectoire suivie par le point étudié.</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sens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celui du mouvement.</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longueur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représente la norme du vecteur vitesse à cet instant.</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vitesse s'exprime en m.s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(m/s) dans le système international d'unités.</a:t>
                </a:r>
                <a:endParaRPr lang="fr-FR"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5" name="ZoneTexte 4">
                <a:extLst>
                  <a:ext uri="{FF2B5EF4-FFF2-40B4-BE49-F238E27FC236}">
                    <a16:creationId xmlns:a16="http://schemas.microsoft.com/office/drawing/2014/main" id="{53253DEC-B4AE-B5C8-DE70-C783B637D90A}"/>
                  </a:ext>
                </a:extLst>
              </p:cNvPr>
              <p:cNvSpPr txBox="1">
                <a:spLocks noRot="1" noChangeAspect="1" noMove="1" noResize="1" noEditPoints="1" noAdjustHandles="1" noChangeArrowheads="1" noChangeShapeType="1" noTextEdit="1"/>
              </p:cNvSpPr>
              <p:nvPr/>
            </p:nvSpPr>
            <p:spPr>
              <a:xfrm>
                <a:off x="0" y="774483"/>
                <a:ext cx="12192000" cy="5763181"/>
              </a:xfrm>
              <a:prstGeom prst="rect">
                <a:avLst/>
              </a:prstGeom>
              <a:blipFill>
                <a:blip r:embed="rId2"/>
                <a:stretch>
                  <a:fillRect l="-750" t="-741" r="-750" b="-1481"/>
                </a:stretch>
              </a:blipFill>
            </p:spPr>
            <p:txBody>
              <a:bodyPr/>
              <a:lstStyle/>
              <a:p>
                <a:r>
                  <a:rPr lang="fr-FR">
                    <a:noFill/>
                  </a:rPr>
                  <a:t> </a:t>
                </a:r>
              </a:p>
            </p:txBody>
          </p:sp>
        </mc:Fallback>
      </mc:AlternateContent>
    </p:spTree>
    <p:extLst>
      <p:ext uri="{BB962C8B-B14F-4D97-AF65-F5344CB8AC3E}">
        <p14:creationId xmlns:p14="http://schemas.microsoft.com/office/powerpoint/2010/main" val="297683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7C04-BBF9-D95A-3323-CBE79CE07A0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4D3CF35-3DC0-0A47-C6F3-484F133F59BE}"/>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108375E-0370-1359-941B-EDD07C8E5B4B}"/>
              </a:ext>
            </a:extLst>
          </p:cNvPr>
          <p:cNvSpPr txBox="1"/>
          <p:nvPr/>
        </p:nvSpPr>
        <p:spPr>
          <a:xfrm>
            <a:off x="-1" y="0"/>
            <a:ext cx="12083845"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Variation du vecteur vitesse</a:t>
            </a:r>
            <a:endParaRPr lang="fr-FR" sz="3200" dirty="0"/>
          </a:p>
        </p:txBody>
      </p:sp>
      <p:grpSp>
        <p:nvGrpSpPr>
          <p:cNvPr id="20" name="Groupe 19">
            <a:extLst>
              <a:ext uri="{FF2B5EF4-FFF2-40B4-BE49-F238E27FC236}">
                <a16:creationId xmlns:a16="http://schemas.microsoft.com/office/drawing/2014/main" id="{F478061B-E922-012F-967C-90C90030A3AE}"/>
              </a:ext>
            </a:extLst>
          </p:cNvPr>
          <p:cNvGrpSpPr/>
          <p:nvPr/>
        </p:nvGrpSpPr>
        <p:grpSpPr>
          <a:xfrm>
            <a:off x="5066752" y="3858596"/>
            <a:ext cx="6977008" cy="2867965"/>
            <a:chOff x="4968432" y="3878260"/>
            <a:chExt cx="6977008" cy="2867965"/>
          </a:xfrm>
        </p:grpSpPr>
        <p:grpSp>
          <p:nvGrpSpPr>
            <p:cNvPr id="4" name="Groupe 3">
              <a:extLst>
                <a:ext uri="{FF2B5EF4-FFF2-40B4-BE49-F238E27FC236}">
                  <a16:creationId xmlns:a16="http://schemas.microsoft.com/office/drawing/2014/main" id="{D506CFC9-B6F7-794C-B546-A60898C8CEE8}"/>
                </a:ext>
              </a:extLst>
            </p:cNvPr>
            <p:cNvGrpSpPr/>
            <p:nvPr/>
          </p:nvGrpSpPr>
          <p:grpSpPr>
            <a:xfrm>
              <a:off x="4968432" y="3878260"/>
              <a:ext cx="6977008" cy="2867965"/>
              <a:chOff x="0" y="34769"/>
              <a:chExt cx="2613017" cy="1074113"/>
            </a:xfrm>
          </p:grpSpPr>
          <p:sp>
            <p:nvSpPr>
              <p:cNvPr id="5" name="Forme libre 28">
                <a:extLst>
                  <a:ext uri="{FF2B5EF4-FFF2-40B4-BE49-F238E27FC236}">
                    <a16:creationId xmlns:a16="http://schemas.microsoft.com/office/drawing/2014/main" id="{2469B6BE-C285-10EF-6DA6-4439D64BBD90}"/>
                  </a:ext>
                </a:extLst>
              </p:cNvPr>
              <p:cNvSpPr/>
              <p:nvPr/>
            </p:nvSpPr>
            <p:spPr>
              <a:xfrm>
                <a:off x="0" y="216683"/>
                <a:ext cx="2045362" cy="684694"/>
              </a:xfrm>
              <a:custGeom>
                <a:avLst/>
                <a:gdLst>
                  <a:gd name="connsiteX0" fmla="*/ 0 w 2045483"/>
                  <a:gd name="connsiteY0" fmla="*/ 686343 h 686343"/>
                  <a:gd name="connsiteX1" fmla="*/ 407363 w 2045483"/>
                  <a:gd name="connsiteY1" fmla="*/ 200974 h 686343"/>
                  <a:gd name="connsiteX2" fmla="*/ 1209088 w 2045483"/>
                  <a:gd name="connsiteY2" fmla="*/ 1626 h 686343"/>
                  <a:gd name="connsiteX3" fmla="*/ 2045483 w 2045483"/>
                  <a:gd name="connsiteY3" fmla="*/ 122968 h 686343"/>
                  <a:gd name="connsiteX0" fmla="*/ 0 w 2045483"/>
                  <a:gd name="connsiteY0" fmla="*/ 684858 h 684858"/>
                  <a:gd name="connsiteX1" fmla="*/ 553056 w 2045483"/>
                  <a:gd name="connsiteY1" fmla="*/ 141699 h 684858"/>
                  <a:gd name="connsiteX2" fmla="*/ 1209088 w 2045483"/>
                  <a:gd name="connsiteY2" fmla="*/ 141 h 684858"/>
                  <a:gd name="connsiteX3" fmla="*/ 2045483 w 2045483"/>
                  <a:gd name="connsiteY3" fmla="*/ 121483 h 684858"/>
                </a:gdLst>
                <a:ahLst/>
                <a:cxnLst>
                  <a:cxn ang="0">
                    <a:pos x="connsiteX0" y="connsiteY0"/>
                  </a:cxn>
                  <a:cxn ang="0">
                    <a:pos x="connsiteX1" y="connsiteY1"/>
                  </a:cxn>
                  <a:cxn ang="0">
                    <a:pos x="connsiteX2" y="connsiteY2"/>
                  </a:cxn>
                  <a:cxn ang="0">
                    <a:pos x="connsiteX3" y="connsiteY3"/>
                  </a:cxn>
                </a:cxnLst>
                <a:rect l="l" t="t" r="r" b="b"/>
                <a:pathLst>
                  <a:path w="2045483" h="684858">
                    <a:moveTo>
                      <a:pt x="0" y="684858"/>
                    </a:moveTo>
                    <a:cubicBezTo>
                      <a:pt x="102924" y="499233"/>
                      <a:pt x="351541" y="255818"/>
                      <a:pt x="553056" y="141699"/>
                    </a:cubicBezTo>
                    <a:cubicBezTo>
                      <a:pt x="754571" y="27580"/>
                      <a:pt x="960350" y="3510"/>
                      <a:pt x="1209088" y="141"/>
                    </a:cubicBezTo>
                    <a:cubicBezTo>
                      <a:pt x="1457826" y="-3228"/>
                      <a:pt x="1763795" y="54311"/>
                      <a:pt x="2045483" y="121483"/>
                    </a:cubicBezTo>
                  </a:path>
                </a:pathLst>
              </a:custGeom>
              <a:noFill/>
              <a:ln w="381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6" name="Connecteur droit avec flèche 5">
                <a:extLst>
                  <a:ext uri="{FF2B5EF4-FFF2-40B4-BE49-F238E27FC236}">
                    <a16:creationId xmlns:a16="http://schemas.microsoft.com/office/drawing/2014/main" id="{6D37CB3F-56B5-D1CF-4133-2F90A36F9CAF}"/>
                  </a:ext>
                </a:extLst>
              </p:cNvPr>
              <p:cNvCxnSpPr/>
              <p:nvPr/>
            </p:nvCxnSpPr>
            <p:spPr>
              <a:xfrm flipV="1">
                <a:off x="34670" y="91007"/>
                <a:ext cx="537210" cy="744220"/>
              </a:xfrm>
              <a:prstGeom prst="straightConnector1">
                <a:avLst/>
              </a:prstGeom>
              <a:noFill/>
              <a:ln w="38100" cap="flat" cmpd="sng" algn="ctr">
                <a:solidFill>
                  <a:srgbClr val="0070C0"/>
                </a:solidFill>
                <a:prstDash val="solid"/>
                <a:tailEnd type="arrow"/>
              </a:ln>
              <a:effectLst/>
            </p:spPr>
          </p:cxnSp>
          <p:cxnSp>
            <p:nvCxnSpPr>
              <p:cNvPr id="7" name="Connecteur droit avec flèche 6">
                <a:extLst>
                  <a:ext uri="{FF2B5EF4-FFF2-40B4-BE49-F238E27FC236}">
                    <a16:creationId xmlns:a16="http://schemas.microsoft.com/office/drawing/2014/main" id="{0CE1FA0F-43E6-9345-8D77-9F88FD824ECD}"/>
                  </a:ext>
                </a:extLst>
              </p:cNvPr>
              <p:cNvCxnSpPr/>
              <p:nvPr/>
            </p:nvCxnSpPr>
            <p:spPr>
              <a:xfrm>
                <a:off x="1352099" y="216683"/>
                <a:ext cx="1082675" cy="63500"/>
              </a:xfrm>
              <a:prstGeom prst="straightConnector1">
                <a:avLst/>
              </a:prstGeom>
              <a:noFill/>
              <a:ln w="38100" cap="flat" cmpd="sng" algn="ctr">
                <a:solidFill>
                  <a:srgbClr val="00B050"/>
                </a:solidFill>
                <a:prstDash val="solid"/>
                <a:tailEnd type="arrow"/>
              </a:ln>
              <a:effectLst/>
            </p:spPr>
          </p:cxnSp>
          <p:sp>
            <p:nvSpPr>
              <p:cNvPr id="8" name="Zone de texte 512">
                <a:extLst>
                  <a:ext uri="{FF2B5EF4-FFF2-40B4-BE49-F238E27FC236}">
                    <a16:creationId xmlns:a16="http://schemas.microsoft.com/office/drawing/2014/main" id="{BDE5D740-E9BB-3804-09AF-567D51029456}"/>
                  </a:ext>
                </a:extLst>
              </p:cNvPr>
              <p:cNvSpPr txBox="1"/>
              <p:nvPr/>
            </p:nvSpPr>
            <p:spPr>
              <a:xfrm>
                <a:off x="76805" y="799032"/>
                <a:ext cx="658495" cy="21590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dirty="0" err="1">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dirty="0" err="1">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t</a:t>
                </a:r>
                <a:r>
                  <a:rPr kumimoji="0" lang="fr-FR"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a:t>
                </a:r>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 de texte 513">
                    <a:extLst>
                      <a:ext uri="{FF2B5EF4-FFF2-40B4-BE49-F238E27FC236}">
                        <a16:creationId xmlns:a16="http://schemas.microsoft.com/office/drawing/2014/main" id="{A72C2912-3C03-CD9F-DCF6-3365CD3EF574}"/>
                      </a:ext>
                    </a:extLst>
                  </p:cNvPr>
                  <p:cNvSpPr txBox="1"/>
                  <p:nvPr/>
                </p:nvSpPr>
                <p:spPr>
                  <a:xfrm rot="3401564">
                    <a:off x="813908" y="531079"/>
                    <a:ext cx="485334"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fr-FR" sz="2400" b="1" i="0" u="none" strike="noStrike" kern="0" cap="none" spc="0" normalizeH="0" baseline="0" noProof="0">
                              <a:ln>
                                <a:noFill/>
                              </a:ln>
                              <a:solidFill>
                                <a:srgbClr val="FF0000"/>
                              </a:solidFill>
                              <a:effectLst/>
                              <a:uLnTx/>
                              <a:uFillTx/>
                              <a:latin typeface="Symbol" panose="05050102010706020507" pitchFamily="18" charset="2"/>
                              <a:ea typeface="Calibri" panose="020F0502020204030204" pitchFamily="34" charset="0"/>
                              <a:cs typeface="Times New Roman" panose="02020603050405020304" pitchFamily="18" charset="0"/>
                            </a:rPr>
                            <m:t>D</m:t>
                          </m:r>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 de texte 513">
                    <a:extLst>
                      <a:ext uri="{FF2B5EF4-FFF2-40B4-BE49-F238E27FC236}">
                        <a16:creationId xmlns:a16="http://schemas.microsoft.com/office/drawing/2014/main" id="{A72C2912-3C03-CD9F-DCF6-3365CD3EF574}"/>
                      </a:ext>
                    </a:extLst>
                  </p:cNvPr>
                  <p:cNvSpPr txBox="1">
                    <a:spLocks noRot="1" noChangeAspect="1" noMove="1" noResize="1" noEditPoints="1" noAdjustHandles="1" noChangeArrowheads="1" noChangeShapeType="1" noTextEdit="1"/>
                  </p:cNvSpPr>
                  <p:nvPr/>
                </p:nvSpPr>
                <p:spPr>
                  <a:xfrm rot="3401564">
                    <a:off x="813908" y="531079"/>
                    <a:ext cx="485334" cy="216535"/>
                  </a:xfrm>
                  <a:prstGeom prst="rect">
                    <a:avLst/>
                  </a:prstGeom>
                  <a:blipFill>
                    <a:blip r:embed="rId2"/>
                    <a:stretch>
                      <a:fillRect/>
                    </a:stretch>
                  </a:blipFill>
                  <a:ln w="38100">
                    <a:noFill/>
                  </a:ln>
                  <a:effectLst/>
                </p:spPr>
                <p:txBody>
                  <a:bodyPr/>
                  <a:lstStyle/>
                  <a:p>
                    <a:r>
                      <a:rPr lang="fr-FR">
                        <a:noFill/>
                      </a:rPr>
                      <a:t> </a:t>
                    </a:r>
                  </a:p>
                </p:txBody>
              </p:sp>
            </mc:Fallback>
          </mc:AlternateContent>
          <p:sp>
            <p:nvSpPr>
              <p:cNvPr id="10" name="Zone de texte 514">
                <a:extLst>
                  <a:ext uri="{FF2B5EF4-FFF2-40B4-BE49-F238E27FC236}">
                    <a16:creationId xmlns:a16="http://schemas.microsoft.com/office/drawing/2014/main" id="{4A7F6C01-7D5E-DF70-9AC1-9115BD50FC4A}"/>
                  </a:ext>
                </a:extLst>
              </p:cNvPr>
              <p:cNvSpPr txBox="1"/>
              <p:nvPr/>
            </p:nvSpPr>
            <p:spPr>
              <a:xfrm>
                <a:off x="603029" y="77706"/>
                <a:ext cx="38989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necteur droit avec flèche 10">
                <a:extLst>
                  <a:ext uri="{FF2B5EF4-FFF2-40B4-BE49-F238E27FC236}">
                    <a16:creationId xmlns:a16="http://schemas.microsoft.com/office/drawing/2014/main" id="{D7C7846F-926C-CE0B-DA9B-67B62FC35052}"/>
                  </a:ext>
                </a:extLst>
              </p:cNvPr>
              <p:cNvCxnSpPr/>
              <p:nvPr/>
            </p:nvCxnSpPr>
            <p:spPr>
              <a:xfrm>
                <a:off x="689051" y="307690"/>
                <a:ext cx="1082675" cy="63500"/>
              </a:xfrm>
              <a:prstGeom prst="straightConnector1">
                <a:avLst/>
              </a:prstGeom>
              <a:noFill/>
              <a:ln w="38100" cap="flat" cmpd="sng" algn="ctr">
                <a:solidFill>
                  <a:srgbClr val="00B050"/>
                </a:solidFill>
                <a:prstDash val="solid"/>
                <a:tailEnd type="arrow"/>
              </a:ln>
              <a:effectLst/>
            </p:spPr>
          </p:cxnSp>
          <p:sp>
            <p:nvSpPr>
              <p:cNvPr id="12" name="Zone de texte 516">
                <a:extLst>
                  <a:ext uri="{FF2B5EF4-FFF2-40B4-BE49-F238E27FC236}">
                    <a16:creationId xmlns:a16="http://schemas.microsoft.com/office/drawing/2014/main" id="{4D747B35-9D00-1FED-F857-2CD6FC8438AD}"/>
                  </a:ext>
                </a:extLst>
              </p:cNvPr>
              <p:cNvSpPr txBox="1"/>
              <p:nvPr/>
            </p:nvSpPr>
            <p:spPr>
              <a:xfrm>
                <a:off x="1291793" y="36978"/>
                <a:ext cx="658495" cy="21590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a:ln>
                      <a:noFill/>
                    </a:ln>
                    <a:solidFill>
                      <a:srgbClr val="00B050"/>
                    </a:solidFill>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a:t>t)</a:t>
                </a:r>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necteur droit avec flèche 12">
                <a:extLst>
                  <a:ext uri="{FF2B5EF4-FFF2-40B4-BE49-F238E27FC236}">
                    <a16:creationId xmlns:a16="http://schemas.microsoft.com/office/drawing/2014/main" id="{84F3D198-6EA9-BF6E-EC68-3A2B131181A8}"/>
                  </a:ext>
                </a:extLst>
              </p:cNvPr>
              <p:cNvCxnSpPr/>
              <p:nvPr/>
            </p:nvCxnSpPr>
            <p:spPr>
              <a:xfrm rot="10800000" flipV="1">
                <a:off x="1226423" y="364027"/>
                <a:ext cx="535940" cy="744855"/>
              </a:xfrm>
              <a:prstGeom prst="straightConnector1">
                <a:avLst/>
              </a:prstGeom>
              <a:noFill/>
              <a:ln w="38100" cap="flat" cmpd="sng" algn="ctr">
                <a:solidFill>
                  <a:srgbClr val="0070C0"/>
                </a:solidFill>
                <a:prstDash val="solid"/>
                <a:tailEnd type="arrow"/>
              </a:ln>
              <a:effectLst/>
            </p:spPr>
          </p:cxnSp>
          <p:cxnSp>
            <p:nvCxnSpPr>
              <p:cNvPr id="14" name="Connecteur droit avec flèche 13">
                <a:extLst>
                  <a:ext uri="{FF2B5EF4-FFF2-40B4-BE49-F238E27FC236}">
                    <a16:creationId xmlns:a16="http://schemas.microsoft.com/office/drawing/2014/main" id="{9BDBC18C-A9FF-6843-A803-51A2B2583B49}"/>
                  </a:ext>
                </a:extLst>
              </p:cNvPr>
              <p:cNvCxnSpPr/>
              <p:nvPr/>
            </p:nvCxnSpPr>
            <p:spPr>
              <a:xfrm>
                <a:off x="689051" y="307690"/>
                <a:ext cx="537210" cy="800735"/>
              </a:xfrm>
              <a:prstGeom prst="straightConnector1">
                <a:avLst/>
              </a:prstGeom>
              <a:noFill/>
              <a:ln w="38100" cap="flat" cmpd="sng" algn="ctr">
                <a:solidFill>
                  <a:srgbClr val="FF0000"/>
                </a:solidFill>
                <a:prstDash val="solid"/>
                <a:tailEnd type="arrow"/>
              </a:ln>
              <a:effectLst/>
            </p:spPr>
          </p:cxnSp>
          <p:sp>
            <p:nvSpPr>
              <p:cNvPr id="15" name="Ellipse 14">
                <a:extLst>
                  <a:ext uri="{FF2B5EF4-FFF2-40B4-BE49-F238E27FC236}">
                    <a16:creationId xmlns:a16="http://schemas.microsoft.com/office/drawing/2014/main" id="{799DF9A9-6B3E-885D-B9E2-CBC76B59254D}"/>
                  </a:ext>
                </a:extLst>
              </p:cNvPr>
              <p:cNvSpPr/>
              <p:nvPr/>
            </p:nvSpPr>
            <p:spPr>
              <a:xfrm>
                <a:off x="658715" y="277354"/>
                <a:ext cx="45085" cy="45085"/>
              </a:xfrm>
              <a:prstGeom prst="ellipse">
                <a:avLst/>
              </a:prstGeom>
              <a:solidFill>
                <a:srgbClr val="FF0000"/>
              </a:solid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6" name="Zone de texte 520">
                    <a:extLst>
                      <a:ext uri="{FF2B5EF4-FFF2-40B4-BE49-F238E27FC236}">
                        <a16:creationId xmlns:a16="http://schemas.microsoft.com/office/drawing/2014/main" id="{170AB6A7-38EB-549B-2F1D-E9CEBC144062}"/>
                      </a:ext>
                    </a:extLst>
                  </p:cNvPr>
                  <p:cNvSpPr txBox="1"/>
                  <p:nvPr/>
                </p:nvSpPr>
                <p:spPr>
                  <a:xfrm rot="18336412">
                    <a:off x="-173346" y="290356"/>
                    <a:ext cx="72771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1"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Zone de texte 520">
                    <a:extLst>
                      <a:ext uri="{FF2B5EF4-FFF2-40B4-BE49-F238E27FC236}">
                        <a16:creationId xmlns:a16="http://schemas.microsoft.com/office/drawing/2014/main" id="{170AB6A7-38EB-549B-2F1D-E9CEBC144062}"/>
                      </a:ext>
                    </a:extLst>
                  </p:cNvPr>
                  <p:cNvSpPr txBox="1">
                    <a:spLocks noRot="1" noChangeAspect="1" noMove="1" noResize="1" noEditPoints="1" noAdjustHandles="1" noChangeArrowheads="1" noChangeShapeType="1" noTextEdit="1"/>
                  </p:cNvSpPr>
                  <p:nvPr/>
                </p:nvSpPr>
                <p:spPr>
                  <a:xfrm rot="18336412">
                    <a:off x="-173346" y="290356"/>
                    <a:ext cx="727710" cy="216535"/>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 de texte 521">
                    <a:extLst>
                      <a:ext uri="{FF2B5EF4-FFF2-40B4-BE49-F238E27FC236}">
                        <a16:creationId xmlns:a16="http://schemas.microsoft.com/office/drawing/2014/main" id="{0E1B1595-2C82-37CF-3CE8-137285D9F1D2}"/>
                      </a:ext>
                    </a:extLst>
                  </p:cNvPr>
                  <p:cNvSpPr txBox="1"/>
                  <p:nvPr/>
                </p:nvSpPr>
                <p:spPr>
                  <a:xfrm rot="170914">
                    <a:off x="1885307" y="65413"/>
                    <a:ext cx="72771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B05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Zone de texte 521">
                    <a:extLst>
                      <a:ext uri="{FF2B5EF4-FFF2-40B4-BE49-F238E27FC236}">
                        <a16:creationId xmlns:a16="http://schemas.microsoft.com/office/drawing/2014/main" id="{0E1B1595-2C82-37CF-3CE8-137285D9F1D2}"/>
                      </a:ext>
                    </a:extLst>
                  </p:cNvPr>
                  <p:cNvSpPr txBox="1">
                    <a:spLocks noRot="1" noChangeAspect="1" noMove="1" noResize="1" noEditPoints="1" noAdjustHandles="1" noChangeArrowheads="1" noChangeShapeType="1" noTextEdit="1"/>
                  </p:cNvSpPr>
                  <p:nvPr/>
                </p:nvSpPr>
                <p:spPr>
                  <a:xfrm rot="170914">
                    <a:off x="1885307" y="65413"/>
                    <a:ext cx="727710" cy="216535"/>
                  </a:xfrm>
                  <a:prstGeom prst="rect">
                    <a:avLst/>
                  </a:prstGeom>
                  <a:blipFill>
                    <a:blip r:embed="rId4"/>
                    <a:stretch>
                      <a:fillRect/>
                    </a:stretch>
                  </a:blipFill>
                  <a:ln w="38100">
                    <a:noFill/>
                  </a:ln>
                  <a:effectLst/>
                </p:spPr>
                <p:txBody>
                  <a:bodyPr/>
                  <a:lstStyle/>
                  <a:p>
                    <a:r>
                      <a:rPr lang="fr-FR">
                        <a:noFill/>
                      </a:rPr>
                      <a:t> </a:t>
                    </a:r>
                  </a:p>
                </p:txBody>
              </p:sp>
            </mc:Fallback>
          </mc:AlternateContent>
        </p:grpSp>
        <p:sp>
          <p:nvSpPr>
            <p:cNvPr id="18" name="Ellipse 17">
              <a:extLst>
                <a:ext uri="{FF2B5EF4-FFF2-40B4-BE49-F238E27FC236}">
                  <a16:creationId xmlns:a16="http://schemas.microsoft.com/office/drawing/2014/main" id="{64C7F6C4-6B30-1A1A-0211-951586DDDC37}"/>
                </a:ext>
              </a:extLst>
            </p:cNvPr>
            <p:cNvSpPr/>
            <p:nvPr/>
          </p:nvSpPr>
          <p:spPr>
            <a:xfrm>
              <a:off x="8554108" y="4305100"/>
              <a:ext cx="120381" cy="120380"/>
            </a:xfrm>
            <a:prstGeom prst="ellipse">
              <a:avLst/>
            </a:prstGeom>
            <a:solidFill>
              <a:srgbClr val="00B050"/>
            </a:solidFill>
            <a:ln w="381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 name="Ellipse 18">
              <a:extLst>
                <a:ext uri="{FF2B5EF4-FFF2-40B4-BE49-F238E27FC236}">
                  <a16:creationId xmlns:a16="http://schemas.microsoft.com/office/drawing/2014/main" id="{F1A64A2C-C0CB-EC77-D365-6DDFF4635D6C}"/>
                </a:ext>
              </a:extLst>
            </p:cNvPr>
            <p:cNvSpPr/>
            <p:nvPr/>
          </p:nvSpPr>
          <p:spPr>
            <a:xfrm>
              <a:off x="5012380" y="5972578"/>
              <a:ext cx="120381" cy="120380"/>
            </a:xfrm>
            <a:prstGeom prst="ellipse">
              <a:avLst/>
            </a:prstGeom>
            <a:solidFill>
              <a:srgbClr val="0070C0"/>
            </a:solidFill>
            <a:ln w="381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AB174C38-A51F-5479-0F68-C913C206CAAE}"/>
                  </a:ext>
                </a:extLst>
              </p:cNvPr>
              <p:cNvSpPr txBox="1"/>
              <p:nvPr/>
            </p:nvSpPr>
            <p:spPr>
              <a:xfrm>
                <a:off x="0" y="991809"/>
                <a:ext cx="12192000" cy="2218621"/>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donné, à l'instant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le mobile possède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 à l'instant </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vecteur variation de vitesse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à l'instant t est: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ZoneTexte 21">
                <a:extLst>
                  <a:ext uri="{FF2B5EF4-FFF2-40B4-BE49-F238E27FC236}">
                    <a16:creationId xmlns:a16="http://schemas.microsoft.com/office/drawing/2014/main" id="{AB174C38-A51F-5479-0F68-C913C206CAAE}"/>
                  </a:ext>
                </a:extLst>
              </p:cNvPr>
              <p:cNvSpPr txBox="1">
                <a:spLocks noRot="1" noChangeAspect="1" noMove="1" noResize="1" noEditPoints="1" noAdjustHandles="1" noChangeArrowheads="1" noChangeShapeType="1" noTextEdit="1"/>
              </p:cNvSpPr>
              <p:nvPr/>
            </p:nvSpPr>
            <p:spPr>
              <a:xfrm>
                <a:off x="0" y="991809"/>
                <a:ext cx="12192000" cy="2218621"/>
              </a:xfrm>
              <a:prstGeom prst="rect">
                <a:avLst/>
              </a:prstGeom>
              <a:blipFill>
                <a:blip r:embed="rId5"/>
                <a:stretch>
                  <a:fillRect l="-750" r="-750"/>
                </a:stretch>
              </a:blipFill>
            </p:spPr>
            <p:txBody>
              <a:bodyPr/>
              <a:lstStyle/>
              <a:p>
                <a:r>
                  <a:rPr lang="fr-FR">
                    <a:noFill/>
                  </a:rPr>
                  <a:t> </a:t>
                </a:r>
              </a:p>
            </p:txBody>
          </p:sp>
        </mc:Fallback>
      </mc:AlternateContent>
      <p:sp>
        <p:nvSpPr>
          <p:cNvPr id="24" name="ZoneTexte 23">
            <a:extLst>
              <a:ext uri="{FF2B5EF4-FFF2-40B4-BE49-F238E27FC236}">
                <a16:creationId xmlns:a16="http://schemas.microsoft.com/office/drawing/2014/main" id="{98EC78EA-3024-97C1-9958-56C7011E5BCF}"/>
              </a:ext>
            </a:extLst>
          </p:cNvPr>
          <p:cNvSpPr txBox="1"/>
          <p:nvPr/>
        </p:nvSpPr>
        <p:spPr>
          <a:xfrm>
            <a:off x="-4043" y="4050666"/>
            <a:ext cx="4778797" cy="16523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correspond au temps nécessaire pour passer de la position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08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9038A-7AF5-B26C-3862-C57809B4BAFE}"/>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5B93D697-7A1B-133D-9F62-A09A50AF8A22}"/>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C944DCD-C492-F71A-26A3-E391AF985E7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du vecteur variation de vitesse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57902FF-B72E-64A7-2B02-C04CDC7307A1}"/>
                  </a:ext>
                </a:extLst>
              </p:cNvPr>
              <p:cNvSpPr txBox="1"/>
              <p:nvPr/>
            </p:nvSpPr>
            <p:spPr>
              <a:xfrm>
                <a:off x="0" y="750425"/>
                <a:ext cx="12192000" cy="528131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caractéristiques du vecteur variation de vitesse sont les suivantes:</a:t>
                </a: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point d'application de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le point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où se trouve le mobile ponctuel à cet instant.</a:t>
                </a:r>
              </a:p>
              <a:p>
                <a:pPr lvl="1" algn="just">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est dirigé vers l'intérieur de la trajectoire.</a:t>
                </a:r>
              </a:p>
              <a:p>
                <a:pPr lvl="1" algn="just">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longueur de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représente, à une échelle donnée, la norme du vecteur accélération à cet instant.</a:t>
                </a:r>
              </a:p>
              <a:p>
                <a:pPr lvl="1" algn="just">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variation de vitesse s'exprime en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400" b="1"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dans le système international d'unités.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357902FF-B72E-64A7-2B02-C04CDC7307A1}"/>
                  </a:ext>
                </a:extLst>
              </p:cNvPr>
              <p:cNvSpPr txBox="1">
                <a:spLocks noRot="1" noChangeAspect="1" noMove="1" noResize="1" noEditPoints="1" noAdjustHandles="1" noChangeArrowheads="1" noChangeShapeType="1" noTextEdit="1"/>
              </p:cNvSpPr>
              <p:nvPr/>
            </p:nvSpPr>
            <p:spPr>
              <a:xfrm>
                <a:off x="0" y="750425"/>
                <a:ext cx="12192000" cy="5281318"/>
              </a:xfrm>
              <a:prstGeom prst="rect">
                <a:avLst/>
              </a:prstGeom>
              <a:blipFill>
                <a:blip r:embed="rId2"/>
                <a:stretch>
                  <a:fillRect l="-750" t="-808" r="-750" b="-1732"/>
                </a:stretch>
              </a:blipFill>
            </p:spPr>
            <p:txBody>
              <a:bodyPr/>
              <a:lstStyle/>
              <a:p>
                <a:r>
                  <a:rPr lang="fr-FR">
                    <a:noFill/>
                  </a:rPr>
                  <a:t> </a:t>
                </a:r>
              </a:p>
            </p:txBody>
          </p:sp>
        </mc:Fallback>
      </mc:AlternateContent>
    </p:spTree>
    <p:extLst>
      <p:ext uri="{BB962C8B-B14F-4D97-AF65-F5344CB8AC3E}">
        <p14:creationId xmlns:p14="http://schemas.microsoft.com/office/powerpoint/2010/main" val="140291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893A0-56A5-F429-6667-A0351B02814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9ADE3413-F1C1-C302-BA17-91D6C8F8A0BD}"/>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231DF10-B39A-3323-EBF5-9569A09B216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Effet d'une force sur un mouvement</a:t>
            </a:r>
            <a:endParaRPr lang="fr-FR" sz="3200" dirty="0"/>
          </a:p>
        </p:txBody>
      </p:sp>
      <p:sp>
        <p:nvSpPr>
          <p:cNvPr id="5" name="ZoneTexte 4">
            <a:extLst>
              <a:ext uri="{FF2B5EF4-FFF2-40B4-BE49-F238E27FC236}">
                <a16:creationId xmlns:a16="http://schemas.microsoft.com/office/drawing/2014/main" id="{87071722-DFD5-FB90-0A99-E8E827281467}"/>
              </a:ext>
            </a:extLst>
          </p:cNvPr>
          <p:cNvSpPr txBox="1"/>
          <p:nvPr/>
        </p:nvSpPr>
        <p:spPr>
          <a:xfrm>
            <a:off x="0" y="823113"/>
            <a:ext cx="12192000" cy="314797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force est susceptible: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De modifier la vitesse d’un corps (éventuellement de le mettre en mouvement ou le stopper).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De modifier la trajectoire d’un corps (forces qui se compensent).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L’effet obtenu dépend de l’orientation de la force, de sa direction, de sa valeur et de la nature du corps qui subit cette force.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64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0C9BE-EAE4-CA71-FF0A-BAC0D2F5214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D15E9B07-4364-299E-73ED-BCEBFC3E00AF}"/>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F45CE0B-872C-6D91-5312-377F5CBA8570}"/>
              </a:ext>
            </a:extLst>
          </p:cNvPr>
          <p:cNvSpPr txBox="1"/>
          <p:nvPr/>
        </p:nvSpPr>
        <p:spPr>
          <a:xfrm>
            <a:off x="0" y="0"/>
            <a:ext cx="1212317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Modification de la valeur de la vitesse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B63DBB74-D0C4-D0DA-45A5-6A009DF5CF8B}"/>
                  </a:ext>
                </a:extLst>
              </p:cNvPr>
              <p:cNvSpPr txBox="1"/>
              <p:nvPr/>
            </p:nvSpPr>
            <p:spPr>
              <a:xfrm>
                <a:off x="9833" y="1200106"/>
                <a:ext cx="12182165" cy="1276375"/>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Quand on donne une impulsion à un objet initialement immobile, on exerce une force </a:t>
                </a:r>
                <a14:m>
                  <m:oMath xmlns:m="http://schemas.openxmlformats.org/officeDocument/2006/math">
                    <m:acc>
                      <m:accPr>
                        <m:chr m:val="⃗"/>
                        <m:ctrlPr>
                          <a:rPr lang="fr-FR" sz="2400" b="1" i="1">
                            <a:effectLst/>
                            <a:latin typeface="Cambria Math" panose="02040503050406030204" pitchFamily="18"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qui le met en mouvement, sa vitesse est alors modifiée (elle passe d’une valeur nulle à une valeur non nulle).</a:t>
                </a:r>
                <a:endParaRPr lang="fr-FR" sz="2400" dirty="0"/>
              </a:p>
            </p:txBody>
          </p:sp>
        </mc:Choice>
        <mc:Fallback xmlns="">
          <p:sp>
            <p:nvSpPr>
              <p:cNvPr id="5" name="ZoneTexte 4">
                <a:extLst>
                  <a:ext uri="{FF2B5EF4-FFF2-40B4-BE49-F238E27FC236}">
                    <a16:creationId xmlns:a16="http://schemas.microsoft.com/office/drawing/2014/main" id="{B63DBB74-D0C4-D0DA-45A5-6A009DF5CF8B}"/>
                  </a:ext>
                </a:extLst>
              </p:cNvPr>
              <p:cNvSpPr txBox="1">
                <a:spLocks noRot="1" noChangeAspect="1" noMove="1" noResize="1" noEditPoints="1" noAdjustHandles="1" noChangeArrowheads="1" noChangeShapeType="1" noTextEdit="1"/>
              </p:cNvSpPr>
              <p:nvPr/>
            </p:nvSpPr>
            <p:spPr>
              <a:xfrm>
                <a:off x="9833" y="1200106"/>
                <a:ext cx="12182165" cy="1276375"/>
              </a:xfrm>
              <a:prstGeom prst="rect">
                <a:avLst/>
              </a:prstGeom>
              <a:blipFill>
                <a:blip r:embed="rId2"/>
                <a:stretch>
                  <a:fillRect l="-801" t="-3828" r="-751" b="-10526"/>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CE398811-E9E9-674A-3BE1-42682CC72D41}"/>
              </a:ext>
            </a:extLst>
          </p:cNvPr>
          <p:cNvSpPr txBox="1"/>
          <p:nvPr/>
        </p:nvSpPr>
        <p:spPr>
          <a:xfrm>
            <a:off x="-9832" y="584775"/>
            <a:ext cx="12201832"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Une force appliquée à un corps peut modifier la valeur de sa vitesse</a:t>
            </a:r>
            <a:endParaRPr lang="fr-FR" sz="2400" dirty="0"/>
          </a:p>
        </p:txBody>
      </p:sp>
      <p:grpSp>
        <p:nvGrpSpPr>
          <p:cNvPr id="9" name="Groupe 8">
            <a:extLst>
              <a:ext uri="{FF2B5EF4-FFF2-40B4-BE49-F238E27FC236}">
                <a16:creationId xmlns:a16="http://schemas.microsoft.com/office/drawing/2014/main" id="{DDB0DBF1-8BED-A3B7-AFCD-A7F5D517E50E}"/>
              </a:ext>
            </a:extLst>
          </p:cNvPr>
          <p:cNvGrpSpPr/>
          <p:nvPr/>
        </p:nvGrpSpPr>
        <p:grpSpPr>
          <a:xfrm>
            <a:off x="3437608" y="3184673"/>
            <a:ext cx="5316784" cy="2930992"/>
            <a:chOff x="0" y="0"/>
            <a:chExt cx="2317750" cy="1194436"/>
          </a:xfrm>
        </p:grpSpPr>
        <p:grpSp>
          <p:nvGrpSpPr>
            <p:cNvPr id="10" name="Groupe 9">
              <a:extLst>
                <a:ext uri="{FF2B5EF4-FFF2-40B4-BE49-F238E27FC236}">
                  <a16:creationId xmlns:a16="http://schemas.microsoft.com/office/drawing/2014/main" id="{2736C2C8-0E1B-5EB9-F57D-7DCA7865942D}"/>
                </a:ext>
              </a:extLst>
            </p:cNvPr>
            <p:cNvGrpSpPr/>
            <p:nvPr/>
          </p:nvGrpSpPr>
          <p:grpSpPr>
            <a:xfrm>
              <a:off x="0" y="0"/>
              <a:ext cx="2317750" cy="1194436"/>
              <a:chOff x="0" y="0"/>
              <a:chExt cx="2317750" cy="1194794"/>
            </a:xfrm>
          </p:grpSpPr>
          <p:grpSp>
            <p:nvGrpSpPr>
              <p:cNvPr id="12" name="Groupe 11">
                <a:extLst>
                  <a:ext uri="{FF2B5EF4-FFF2-40B4-BE49-F238E27FC236}">
                    <a16:creationId xmlns:a16="http://schemas.microsoft.com/office/drawing/2014/main" id="{AC021444-D7F4-FE29-E1BC-947D24EE70A7}"/>
                  </a:ext>
                </a:extLst>
              </p:cNvPr>
              <p:cNvGrpSpPr/>
              <p:nvPr/>
            </p:nvGrpSpPr>
            <p:grpSpPr>
              <a:xfrm>
                <a:off x="0" y="0"/>
                <a:ext cx="2317750" cy="1194794"/>
                <a:chOff x="0" y="0"/>
                <a:chExt cx="2317750" cy="1194794"/>
              </a:xfrm>
            </p:grpSpPr>
            <p:grpSp>
              <p:nvGrpSpPr>
                <p:cNvPr id="14" name="Groupe 13">
                  <a:extLst>
                    <a:ext uri="{FF2B5EF4-FFF2-40B4-BE49-F238E27FC236}">
                      <a16:creationId xmlns:a16="http://schemas.microsoft.com/office/drawing/2014/main" id="{163879EF-C9DA-2955-59C8-AFE81155EC66}"/>
                    </a:ext>
                  </a:extLst>
                </p:cNvPr>
                <p:cNvGrpSpPr/>
                <p:nvPr/>
              </p:nvGrpSpPr>
              <p:grpSpPr>
                <a:xfrm>
                  <a:off x="0" y="0"/>
                  <a:ext cx="2317750" cy="1194794"/>
                  <a:chOff x="0" y="0"/>
                  <a:chExt cx="2317750" cy="1194794"/>
                </a:xfrm>
              </p:grpSpPr>
              <p:grpSp>
                <p:nvGrpSpPr>
                  <p:cNvPr id="16" name="Groupe 15">
                    <a:extLst>
                      <a:ext uri="{FF2B5EF4-FFF2-40B4-BE49-F238E27FC236}">
                        <a16:creationId xmlns:a16="http://schemas.microsoft.com/office/drawing/2014/main" id="{FEAAAD6A-9C45-CA9E-3144-6AE3CD862D30}"/>
                      </a:ext>
                    </a:extLst>
                  </p:cNvPr>
                  <p:cNvGrpSpPr/>
                  <p:nvPr/>
                </p:nvGrpSpPr>
                <p:grpSpPr>
                  <a:xfrm>
                    <a:off x="0" y="0"/>
                    <a:ext cx="2317750" cy="1194794"/>
                    <a:chOff x="0" y="0"/>
                    <a:chExt cx="2317750" cy="1194794"/>
                  </a:xfrm>
                </p:grpSpPr>
                <p:grpSp>
                  <p:nvGrpSpPr>
                    <p:cNvPr id="19" name="Groupe 18">
                      <a:extLst>
                        <a:ext uri="{FF2B5EF4-FFF2-40B4-BE49-F238E27FC236}">
                          <a16:creationId xmlns:a16="http://schemas.microsoft.com/office/drawing/2014/main" id="{470646A4-D489-0C74-5FDC-10F366E31737}"/>
                        </a:ext>
                      </a:extLst>
                    </p:cNvPr>
                    <p:cNvGrpSpPr/>
                    <p:nvPr/>
                  </p:nvGrpSpPr>
                  <p:grpSpPr>
                    <a:xfrm>
                      <a:off x="0" y="399222"/>
                      <a:ext cx="2317750" cy="393700"/>
                      <a:chOff x="0" y="0"/>
                      <a:chExt cx="2317750" cy="393700"/>
                    </a:xfrm>
                  </p:grpSpPr>
                  <p:sp>
                    <p:nvSpPr>
                      <p:cNvPr id="23" name="Rectangle 22">
                        <a:extLst>
                          <a:ext uri="{FF2B5EF4-FFF2-40B4-BE49-F238E27FC236}">
                            <a16:creationId xmlns:a16="http://schemas.microsoft.com/office/drawing/2014/main" id="{69DEA5B3-6379-23E5-336D-77CC16B19A5E}"/>
                          </a:ext>
                        </a:extLst>
                      </p:cNvPr>
                      <p:cNvSpPr/>
                      <p:nvPr/>
                    </p:nvSpPr>
                    <p:spPr>
                      <a:xfrm>
                        <a:off x="0" y="273050"/>
                        <a:ext cx="2317750" cy="120650"/>
                      </a:xfrm>
                      <a:prstGeom prst="rect">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 coins arrondis 23">
                        <a:extLst>
                          <a:ext uri="{FF2B5EF4-FFF2-40B4-BE49-F238E27FC236}">
                            <a16:creationId xmlns:a16="http://schemas.microsoft.com/office/drawing/2014/main" id="{E607EAEF-02BF-676B-E16F-A4EDF729C2EF}"/>
                          </a:ext>
                        </a:extLst>
                      </p:cNvPr>
                      <p:cNvSpPr/>
                      <p:nvPr/>
                    </p:nvSpPr>
                    <p:spPr>
                      <a:xfrm>
                        <a:off x="330200" y="0"/>
                        <a:ext cx="711200" cy="2667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Connecteur droit avec flèche 19">
                      <a:extLst>
                        <a:ext uri="{FF2B5EF4-FFF2-40B4-BE49-F238E27FC236}">
                          <a16:creationId xmlns:a16="http://schemas.microsoft.com/office/drawing/2014/main" id="{BC34C877-BCB2-0318-3265-04D85DF71AF5}"/>
                        </a:ext>
                      </a:extLst>
                    </p:cNvPr>
                    <p:cNvCxnSpPr/>
                    <p:nvPr/>
                  </p:nvCxnSpPr>
                  <p:spPr>
                    <a:xfrm>
                      <a:off x="676524" y="534394"/>
                      <a:ext cx="0" cy="660400"/>
                    </a:xfrm>
                    <a:prstGeom prst="straightConnector1">
                      <a:avLst/>
                    </a:prstGeom>
                    <a:noFill/>
                    <a:ln w="38100" cap="flat" cmpd="sng" algn="ctr">
                      <a:solidFill>
                        <a:srgbClr val="FF0000"/>
                      </a:solidFill>
                      <a:prstDash val="solid"/>
                      <a:miter lim="800000"/>
                      <a:headEnd type="none" w="med" len="med"/>
                      <a:tailEnd type="arrow" w="med" len="med"/>
                    </a:ln>
                    <a:effectLst/>
                  </p:spPr>
                </p:cxnSp>
                <p:cxnSp>
                  <p:nvCxnSpPr>
                    <p:cNvPr id="21" name="Connecteur droit avec flèche 20">
                      <a:extLst>
                        <a:ext uri="{FF2B5EF4-FFF2-40B4-BE49-F238E27FC236}">
                          <a16:creationId xmlns:a16="http://schemas.microsoft.com/office/drawing/2014/main" id="{FC5B57C1-E42C-9C31-3F74-514F106A6E29}"/>
                        </a:ext>
                      </a:extLst>
                    </p:cNvPr>
                    <p:cNvCxnSpPr/>
                    <p:nvPr/>
                  </p:nvCxnSpPr>
                  <p:spPr>
                    <a:xfrm flipV="1">
                      <a:off x="695574" y="0"/>
                      <a:ext cx="0" cy="660400"/>
                    </a:xfrm>
                    <a:prstGeom prst="straightConnector1">
                      <a:avLst/>
                    </a:prstGeom>
                    <a:noFill/>
                    <a:ln w="38100" cap="flat" cmpd="sng" algn="ctr">
                      <a:solidFill>
                        <a:srgbClr val="00B050"/>
                      </a:solidFill>
                      <a:prstDash val="solid"/>
                      <a:miter lim="800000"/>
                      <a:headEnd type="none" w="med" len="med"/>
                      <a:tailEnd type="arrow" w="med" len="med"/>
                    </a:ln>
                    <a:effectLst/>
                  </p:spPr>
                </p:cxnSp>
                <p:cxnSp>
                  <p:nvCxnSpPr>
                    <p:cNvPr id="22" name="Connecteur droit avec flèche 21">
                      <a:extLst>
                        <a:ext uri="{FF2B5EF4-FFF2-40B4-BE49-F238E27FC236}">
                          <a16:creationId xmlns:a16="http://schemas.microsoft.com/office/drawing/2014/main" id="{C68EB828-516D-6139-7302-61EA201CF493}"/>
                        </a:ext>
                      </a:extLst>
                    </p:cNvPr>
                    <p:cNvCxnSpPr/>
                    <p:nvPr/>
                  </p:nvCxnSpPr>
                  <p:spPr>
                    <a:xfrm>
                      <a:off x="707666" y="543008"/>
                      <a:ext cx="834887" cy="0"/>
                    </a:xfrm>
                    <a:prstGeom prst="straightConnector1">
                      <a:avLst/>
                    </a:prstGeom>
                    <a:noFill/>
                    <a:ln w="38100" cap="flat" cmpd="sng" algn="ctr">
                      <a:solidFill>
                        <a:srgbClr val="0070C0"/>
                      </a:solidFill>
                      <a:prstDash val="solid"/>
                      <a:miter lim="800000"/>
                      <a:tailEnd type="triangle"/>
                    </a:ln>
                    <a:effectLst/>
                  </p:spPr>
                </p:cxnSp>
              </p:grpSp>
              <mc:AlternateContent xmlns:mc="http://schemas.openxmlformats.org/markup-compatibility/2006" xmlns:a14="http://schemas.microsoft.com/office/drawing/2010/main">
                <mc:Choice Requires="a14">
                  <p:sp>
                    <p:nvSpPr>
                      <p:cNvPr id="17" name="Zone de texte 413">
                        <a:extLst>
                          <a:ext uri="{FF2B5EF4-FFF2-40B4-BE49-F238E27FC236}">
                            <a16:creationId xmlns:a16="http://schemas.microsoft.com/office/drawing/2014/main" id="{7D609FC7-F3AF-449F-5FC8-3C79D25B7B61}"/>
                          </a:ext>
                        </a:extLst>
                      </p:cNvPr>
                      <p:cNvSpPr txBox="1"/>
                      <p:nvPr/>
                    </p:nvSpPr>
                    <p:spPr>
                      <a:xfrm>
                        <a:off x="496957" y="844495"/>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Zone de texte 413">
                        <a:extLst>
                          <a:ext uri="{FF2B5EF4-FFF2-40B4-BE49-F238E27FC236}">
                            <a16:creationId xmlns:a16="http://schemas.microsoft.com/office/drawing/2014/main" id="{7D609FC7-F3AF-449F-5FC8-3C79D25B7B61}"/>
                          </a:ext>
                        </a:extLst>
                      </p:cNvPr>
                      <p:cNvSpPr txBox="1">
                        <a:spLocks noRot="1" noChangeAspect="1" noMove="1" noResize="1" noEditPoints="1" noAdjustHandles="1" noChangeArrowheads="1" noChangeShapeType="1" noTextEdit="1"/>
                      </p:cNvSpPr>
                      <p:nvPr/>
                    </p:nvSpPr>
                    <p:spPr>
                      <a:xfrm>
                        <a:off x="496957" y="844495"/>
                        <a:ext cx="166609" cy="309147"/>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 de texte 414">
                        <a:extLst>
                          <a:ext uri="{FF2B5EF4-FFF2-40B4-BE49-F238E27FC236}">
                            <a16:creationId xmlns:a16="http://schemas.microsoft.com/office/drawing/2014/main" id="{FA5BED20-D3BA-1457-B601-B12624636FBA}"/>
                          </a:ext>
                        </a:extLst>
                      </p:cNvPr>
                      <p:cNvSpPr txBox="1"/>
                      <p:nvPr/>
                    </p:nvSpPr>
                    <p:spPr>
                      <a:xfrm>
                        <a:off x="516835" y="77194"/>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Zone de texte 414">
                        <a:extLst>
                          <a:ext uri="{FF2B5EF4-FFF2-40B4-BE49-F238E27FC236}">
                            <a16:creationId xmlns:a16="http://schemas.microsoft.com/office/drawing/2014/main" id="{FA5BED20-D3BA-1457-B601-B12624636FBA}"/>
                          </a:ext>
                        </a:extLst>
                      </p:cNvPr>
                      <p:cNvSpPr txBox="1">
                        <a:spLocks noRot="1" noChangeAspect="1" noMove="1" noResize="1" noEditPoints="1" noAdjustHandles="1" noChangeArrowheads="1" noChangeShapeType="1" noTextEdit="1"/>
                      </p:cNvSpPr>
                      <p:nvPr/>
                    </p:nvSpPr>
                    <p:spPr>
                      <a:xfrm>
                        <a:off x="516835" y="77194"/>
                        <a:ext cx="166609" cy="309147"/>
                      </a:xfrm>
                      <a:prstGeom prst="rect">
                        <a:avLst/>
                      </a:prstGeom>
                      <a:blipFill>
                        <a:blip r:embed="rId4"/>
                        <a:stretch>
                          <a:fillRect/>
                        </a:stretch>
                      </a:blipFill>
                      <a:ln w="6350">
                        <a:no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5" name="Zone de texte 415">
                      <a:extLst>
                        <a:ext uri="{FF2B5EF4-FFF2-40B4-BE49-F238E27FC236}">
                          <a16:creationId xmlns:a16="http://schemas.microsoft.com/office/drawing/2014/main" id="{FF801994-0E1B-B10D-6C58-49F7B2496BE3}"/>
                        </a:ext>
                      </a:extLst>
                    </p:cNvPr>
                    <p:cNvSpPr txBox="1"/>
                    <p:nvPr/>
                  </p:nvSpPr>
                  <p:spPr>
                    <a:xfrm>
                      <a:off x="1256306" y="275977"/>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Zone de texte 415">
                      <a:extLst>
                        <a:ext uri="{FF2B5EF4-FFF2-40B4-BE49-F238E27FC236}">
                          <a16:creationId xmlns:a16="http://schemas.microsoft.com/office/drawing/2014/main" id="{FF801994-0E1B-B10D-6C58-49F7B2496BE3}"/>
                        </a:ext>
                      </a:extLst>
                    </p:cNvPr>
                    <p:cNvSpPr txBox="1">
                      <a:spLocks noRot="1" noChangeAspect="1" noMove="1" noResize="1" noEditPoints="1" noAdjustHandles="1" noChangeArrowheads="1" noChangeShapeType="1" noTextEdit="1"/>
                    </p:cNvSpPr>
                    <p:nvPr/>
                  </p:nvSpPr>
                  <p:spPr>
                    <a:xfrm>
                      <a:off x="1256306" y="275977"/>
                      <a:ext cx="166609" cy="309147"/>
                    </a:xfrm>
                    <a:prstGeom prst="rect">
                      <a:avLst/>
                    </a:prstGeom>
                    <a:blipFill>
                      <a:blip r:embed="rId5"/>
                      <a:stretch>
                        <a:fillRect/>
                      </a:stretch>
                    </a:blipFill>
                    <a:ln w="6350">
                      <a:noFill/>
                    </a:ln>
                  </p:spPr>
                  <p:txBody>
                    <a:bodyPr/>
                    <a:lstStyle/>
                    <a:p>
                      <a:r>
                        <a:rPr lang="fr-FR">
                          <a:noFill/>
                        </a:rPr>
                        <a:t> </a:t>
                      </a:r>
                    </a:p>
                  </p:txBody>
                </p:sp>
              </mc:Fallback>
            </mc:AlternateContent>
          </p:grpSp>
          <p:sp>
            <p:nvSpPr>
              <p:cNvPr id="13" name="Zone de texte 418">
                <a:extLst>
                  <a:ext uri="{FF2B5EF4-FFF2-40B4-BE49-F238E27FC236}">
                    <a16:creationId xmlns:a16="http://schemas.microsoft.com/office/drawing/2014/main" id="{D991F440-C244-40A2-A8E4-6CF1DF31443D}"/>
                  </a:ext>
                </a:extLst>
              </p:cNvPr>
              <p:cNvSpPr txBox="1"/>
              <p:nvPr/>
            </p:nvSpPr>
            <p:spPr>
              <a:xfrm>
                <a:off x="500932" y="427052"/>
                <a:ext cx="166978" cy="2107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G</a:t>
                </a:r>
                <a:endParaRPr kumimoji="0" lang="fr-FR" sz="2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1" name="Zone de texte 701">
                  <a:extLst>
                    <a:ext uri="{FF2B5EF4-FFF2-40B4-BE49-F238E27FC236}">
                      <a16:creationId xmlns:a16="http://schemas.microsoft.com/office/drawing/2014/main" id="{6646E71D-1BF1-5D5D-4268-247389EDF915}"/>
                    </a:ext>
                  </a:extLst>
                </p:cNvPr>
                <p:cNvSpPr txBox="1"/>
                <p:nvPr/>
              </p:nvSpPr>
              <p:spPr>
                <a:xfrm>
                  <a:off x="1085222" y="810985"/>
                  <a:ext cx="1220875" cy="30905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O</m:t>
                            </m:r>
                          </m:e>
                        </m:acc>
                      </m:oMath>
                    </m:oMathPara>
                  </a14:m>
                  <a:endParaRPr kumimoji="0" lang="fr-FR" sz="24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Zone de texte 701">
                  <a:extLst>
                    <a:ext uri="{FF2B5EF4-FFF2-40B4-BE49-F238E27FC236}">
                      <a16:creationId xmlns:a16="http://schemas.microsoft.com/office/drawing/2014/main" id="{6646E71D-1BF1-5D5D-4268-247389EDF915}"/>
                    </a:ext>
                  </a:extLst>
                </p:cNvPr>
                <p:cNvSpPr txBox="1">
                  <a:spLocks noRot="1" noChangeAspect="1" noMove="1" noResize="1" noEditPoints="1" noAdjustHandles="1" noChangeArrowheads="1" noChangeShapeType="1" noTextEdit="1"/>
                </p:cNvSpPr>
                <p:nvPr/>
              </p:nvSpPr>
              <p:spPr>
                <a:xfrm>
                  <a:off x="1085222" y="810985"/>
                  <a:ext cx="1220875" cy="309054"/>
                </a:xfrm>
                <a:prstGeom prst="rect">
                  <a:avLst/>
                </a:prstGeom>
                <a:blipFill>
                  <a:blip r:embed="rId6"/>
                  <a:stretch>
                    <a:fillRect/>
                  </a:stretch>
                </a:blipFill>
                <a:ln w="6350">
                  <a:noFill/>
                </a:ln>
              </p:spPr>
              <p:txBody>
                <a:bodyPr/>
                <a:lstStyle/>
                <a:p>
                  <a:r>
                    <a:rPr lang="fr-FR">
                      <a:noFill/>
                    </a:rPr>
                    <a:t> </a:t>
                  </a:r>
                </a:p>
              </p:txBody>
            </p:sp>
          </mc:Fallback>
        </mc:AlternateContent>
      </p:grpSp>
    </p:spTree>
    <p:extLst>
      <p:ext uri="{BB962C8B-B14F-4D97-AF65-F5344CB8AC3E}">
        <p14:creationId xmlns:p14="http://schemas.microsoft.com/office/powerpoint/2010/main" val="238202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AAF88-46F6-33D4-95BB-7F06E8A6C6EA}"/>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EC0B57A-1CF4-E702-B6BF-8F5D05F7713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6C48E311-54E1-38B5-7BCE-B7DA856CD095}"/>
                  </a:ext>
                </a:extLst>
              </p:cNvPr>
              <p:cNvSpPr txBox="1"/>
              <p:nvPr/>
            </p:nvSpPr>
            <p:spPr>
              <a:xfrm>
                <a:off x="15262" y="0"/>
                <a:ext cx="12176738" cy="3297826"/>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une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exercée sur cet objet, alors la somme des forces n'est plus nulle, et l'objet est mis en mouvement.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des frottements existent entre l'objet et le support, alors il faut que la valeur de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soit supérieure à la valeur de la force de frottement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pour mettre l'objet en mouvement.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égale à la force de frottement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alors l'objet sera immobile ou en mouvement rectiligne uniforme.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 name="ZoneTexte 46">
                <a:extLst>
                  <a:ext uri="{FF2B5EF4-FFF2-40B4-BE49-F238E27FC236}">
                    <a16:creationId xmlns:a16="http://schemas.microsoft.com/office/drawing/2014/main" id="{6C48E311-54E1-38B5-7BCE-B7DA856CD095}"/>
                  </a:ext>
                </a:extLst>
              </p:cNvPr>
              <p:cNvSpPr txBox="1">
                <a:spLocks noRot="1" noChangeAspect="1" noMove="1" noResize="1" noEditPoints="1" noAdjustHandles="1" noChangeArrowheads="1" noChangeShapeType="1" noTextEdit="1"/>
              </p:cNvSpPr>
              <p:nvPr/>
            </p:nvSpPr>
            <p:spPr>
              <a:xfrm>
                <a:off x="15262" y="0"/>
                <a:ext cx="12176738" cy="3297826"/>
              </a:xfrm>
              <a:prstGeom prst="rect">
                <a:avLst/>
              </a:prstGeom>
              <a:blipFill>
                <a:blip r:embed="rId2"/>
                <a:stretch>
                  <a:fillRect l="-801" r="-751" b="-3327"/>
                </a:stretch>
              </a:blipFill>
            </p:spPr>
            <p:txBody>
              <a:bodyPr/>
              <a:lstStyle/>
              <a:p>
                <a:r>
                  <a:rPr lang="fr-FR">
                    <a:noFill/>
                  </a:rPr>
                  <a:t> </a:t>
                </a:r>
              </a:p>
            </p:txBody>
          </p:sp>
        </mc:Fallback>
      </mc:AlternateContent>
      <p:grpSp>
        <p:nvGrpSpPr>
          <p:cNvPr id="5" name="Groupe 4">
            <a:extLst>
              <a:ext uri="{FF2B5EF4-FFF2-40B4-BE49-F238E27FC236}">
                <a16:creationId xmlns:a16="http://schemas.microsoft.com/office/drawing/2014/main" id="{C90C60E5-9DBD-828B-2EA3-02BEC251D634}"/>
              </a:ext>
            </a:extLst>
          </p:cNvPr>
          <p:cNvGrpSpPr/>
          <p:nvPr/>
        </p:nvGrpSpPr>
        <p:grpSpPr>
          <a:xfrm>
            <a:off x="2828420" y="3447224"/>
            <a:ext cx="6092485" cy="2911590"/>
            <a:chOff x="2828420" y="3803840"/>
            <a:chExt cx="6092485" cy="2911590"/>
          </a:xfrm>
        </p:grpSpPr>
        <p:grpSp>
          <p:nvGrpSpPr>
            <p:cNvPr id="9" name="Groupe 8">
              <a:extLst>
                <a:ext uri="{FF2B5EF4-FFF2-40B4-BE49-F238E27FC236}">
                  <a16:creationId xmlns:a16="http://schemas.microsoft.com/office/drawing/2014/main" id="{939E70E2-0A0C-D9DC-3294-624474EF47DA}"/>
                </a:ext>
              </a:extLst>
            </p:cNvPr>
            <p:cNvGrpSpPr/>
            <p:nvPr/>
          </p:nvGrpSpPr>
          <p:grpSpPr>
            <a:xfrm>
              <a:off x="3271094" y="3803840"/>
              <a:ext cx="5649811" cy="2911590"/>
              <a:chOff x="0" y="0"/>
              <a:chExt cx="2317750" cy="1194436"/>
            </a:xfrm>
          </p:grpSpPr>
          <p:grpSp>
            <p:nvGrpSpPr>
              <p:cNvPr id="10" name="Groupe 9">
                <a:extLst>
                  <a:ext uri="{FF2B5EF4-FFF2-40B4-BE49-F238E27FC236}">
                    <a16:creationId xmlns:a16="http://schemas.microsoft.com/office/drawing/2014/main" id="{E1DA4D73-F976-3702-965A-839CE757C6E4}"/>
                  </a:ext>
                </a:extLst>
              </p:cNvPr>
              <p:cNvGrpSpPr/>
              <p:nvPr/>
            </p:nvGrpSpPr>
            <p:grpSpPr>
              <a:xfrm>
                <a:off x="0" y="0"/>
                <a:ext cx="2317750" cy="1194436"/>
                <a:chOff x="0" y="0"/>
                <a:chExt cx="2317750" cy="1194794"/>
              </a:xfrm>
            </p:grpSpPr>
            <p:grpSp>
              <p:nvGrpSpPr>
                <p:cNvPr id="12" name="Groupe 11">
                  <a:extLst>
                    <a:ext uri="{FF2B5EF4-FFF2-40B4-BE49-F238E27FC236}">
                      <a16:creationId xmlns:a16="http://schemas.microsoft.com/office/drawing/2014/main" id="{9730A325-3AF5-50A0-276C-80864A0C93E7}"/>
                    </a:ext>
                  </a:extLst>
                </p:cNvPr>
                <p:cNvGrpSpPr/>
                <p:nvPr/>
              </p:nvGrpSpPr>
              <p:grpSpPr>
                <a:xfrm>
                  <a:off x="0" y="0"/>
                  <a:ext cx="2317750" cy="1194794"/>
                  <a:chOff x="0" y="0"/>
                  <a:chExt cx="2317750" cy="1194794"/>
                </a:xfrm>
              </p:grpSpPr>
              <p:grpSp>
                <p:nvGrpSpPr>
                  <p:cNvPr id="14" name="Groupe 13">
                    <a:extLst>
                      <a:ext uri="{FF2B5EF4-FFF2-40B4-BE49-F238E27FC236}">
                        <a16:creationId xmlns:a16="http://schemas.microsoft.com/office/drawing/2014/main" id="{11F605A0-802D-2004-F496-17D045660AB6}"/>
                      </a:ext>
                    </a:extLst>
                  </p:cNvPr>
                  <p:cNvGrpSpPr/>
                  <p:nvPr/>
                </p:nvGrpSpPr>
                <p:grpSpPr>
                  <a:xfrm>
                    <a:off x="0" y="0"/>
                    <a:ext cx="2317750" cy="1194794"/>
                    <a:chOff x="0" y="0"/>
                    <a:chExt cx="2317750" cy="1194794"/>
                  </a:xfrm>
                </p:grpSpPr>
                <p:grpSp>
                  <p:nvGrpSpPr>
                    <p:cNvPr id="16" name="Groupe 15">
                      <a:extLst>
                        <a:ext uri="{FF2B5EF4-FFF2-40B4-BE49-F238E27FC236}">
                          <a16:creationId xmlns:a16="http://schemas.microsoft.com/office/drawing/2014/main" id="{D5C189A8-F22F-8A8B-2F0B-111A0DC5CAD4}"/>
                        </a:ext>
                      </a:extLst>
                    </p:cNvPr>
                    <p:cNvGrpSpPr/>
                    <p:nvPr/>
                  </p:nvGrpSpPr>
                  <p:grpSpPr>
                    <a:xfrm>
                      <a:off x="0" y="0"/>
                      <a:ext cx="2317750" cy="1194794"/>
                      <a:chOff x="0" y="0"/>
                      <a:chExt cx="2317750" cy="1194794"/>
                    </a:xfrm>
                  </p:grpSpPr>
                  <p:grpSp>
                    <p:nvGrpSpPr>
                      <p:cNvPr id="19" name="Groupe 18">
                        <a:extLst>
                          <a:ext uri="{FF2B5EF4-FFF2-40B4-BE49-F238E27FC236}">
                            <a16:creationId xmlns:a16="http://schemas.microsoft.com/office/drawing/2014/main" id="{A3A4EAC0-7B61-8A41-2512-0CDB939DE408}"/>
                          </a:ext>
                        </a:extLst>
                      </p:cNvPr>
                      <p:cNvGrpSpPr/>
                      <p:nvPr/>
                    </p:nvGrpSpPr>
                    <p:grpSpPr>
                      <a:xfrm>
                        <a:off x="0" y="399222"/>
                        <a:ext cx="2317750" cy="393700"/>
                        <a:chOff x="0" y="0"/>
                        <a:chExt cx="2317750" cy="393700"/>
                      </a:xfrm>
                    </p:grpSpPr>
                    <p:sp>
                      <p:nvSpPr>
                        <p:cNvPr id="23" name="Rectangle 22">
                          <a:extLst>
                            <a:ext uri="{FF2B5EF4-FFF2-40B4-BE49-F238E27FC236}">
                              <a16:creationId xmlns:a16="http://schemas.microsoft.com/office/drawing/2014/main" id="{1646A091-8574-C624-DD0A-5690D64C7261}"/>
                            </a:ext>
                          </a:extLst>
                        </p:cNvPr>
                        <p:cNvSpPr/>
                        <p:nvPr/>
                      </p:nvSpPr>
                      <p:spPr>
                        <a:xfrm>
                          <a:off x="0" y="273050"/>
                          <a:ext cx="2317750" cy="120650"/>
                        </a:xfrm>
                        <a:prstGeom prst="rect">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 coins arrondis 23">
                          <a:extLst>
                            <a:ext uri="{FF2B5EF4-FFF2-40B4-BE49-F238E27FC236}">
                              <a16:creationId xmlns:a16="http://schemas.microsoft.com/office/drawing/2014/main" id="{B6C333AE-5A6C-6846-DEBE-18904CF32F23}"/>
                            </a:ext>
                          </a:extLst>
                        </p:cNvPr>
                        <p:cNvSpPr/>
                        <p:nvPr/>
                      </p:nvSpPr>
                      <p:spPr>
                        <a:xfrm>
                          <a:off x="330200" y="0"/>
                          <a:ext cx="711200" cy="2667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Connecteur droit avec flèche 19">
                        <a:extLst>
                          <a:ext uri="{FF2B5EF4-FFF2-40B4-BE49-F238E27FC236}">
                            <a16:creationId xmlns:a16="http://schemas.microsoft.com/office/drawing/2014/main" id="{7FD281F4-0AD8-CE68-7F6B-F45FBF496F81}"/>
                          </a:ext>
                        </a:extLst>
                      </p:cNvPr>
                      <p:cNvCxnSpPr/>
                      <p:nvPr/>
                    </p:nvCxnSpPr>
                    <p:spPr>
                      <a:xfrm>
                        <a:off x="676524" y="534394"/>
                        <a:ext cx="0" cy="660400"/>
                      </a:xfrm>
                      <a:prstGeom prst="straightConnector1">
                        <a:avLst/>
                      </a:prstGeom>
                      <a:noFill/>
                      <a:ln w="38100" cap="flat" cmpd="sng" algn="ctr">
                        <a:solidFill>
                          <a:srgbClr val="FF0000"/>
                        </a:solidFill>
                        <a:prstDash val="solid"/>
                        <a:miter lim="800000"/>
                        <a:headEnd type="none" w="med" len="med"/>
                        <a:tailEnd type="arrow" w="med" len="med"/>
                      </a:ln>
                      <a:effectLst/>
                    </p:spPr>
                  </p:cxnSp>
                  <p:cxnSp>
                    <p:nvCxnSpPr>
                      <p:cNvPr id="21" name="Connecteur droit avec flèche 20">
                        <a:extLst>
                          <a:ext uri="{FF2B5EF4-FFF2-40B4-BE49-F238E27FC236}">
                            <a16:creationId xmlns:a16="http://schemas.microsoft.com/office/drawing/2014/main" id="{C1B9CA3D-8947-D092-76CF-84498E9508F4}"/>
                          </a:ext>
                        </a:extLst>
                      </p:cNvPr>
                      <p:cNvCxnSpPr/>
                      <p:nvPr/>
                    </p:nvCxnSpPr>
                    <p:spPr>
                      <a:xfrm flipV="1">
                        <a:off x="695574" y="0"/>
                        <a:ext cx="0" cy="660400"/>
                      </a:xfrm>
                      <a:prstGeom prst="straightConnector1">
                        <a:avLst/>
                      </a:prstGeom>
                      <a:noFill/>
                      <a:ln w="38100" cap="flat" cmpd="sng" algn="ctr">
                        <a:solidFill>
                          <a:srgbClr val="00B050"/>
                        </a:solidFill>
                        <a:prstDash val="solid"/>
                        <a:miter lim="800000"/>
                        <a:headEnd type="none" w="med" len="med"/>
                        <a:tailEnd type="arrow" w="med" len="med"/>
                      </a:ln>
                      <a:effectLst/>
                    </p:spPr>
                  </p:cxnSp>
                  <p:cxnSp>
                    <p:nvCxnSpPr>
                      <p:cNvPr id="22" name="Connecteur droit avec flèche 21">
                        <a:extLst>
                          <a:ext uri="{FF2B5EF4-FFF2-40B4-BE49-F238E27FC236}">
                            <a16:creationId xmlns:a16="http://schemas.microsoft.com/office/drawing/2014/main" id="{DAA5FD5E-4142-F357-09CE-00D7F8146EA3}"/>
                          </a:ext>
                        </a:extLst>
                      </p:cNvPr>
                      <p:cNvCxnSpPr/>
                      <p:nvPr/>
                    </p:nvCxnSpPr>
                    <p:spPr>
                      <a:xfrm>
                        <a:off x="707666" y="543008"/>
                        <a:ext cx="834887" cy="0"/>
                      </a:xfrm>
                      <a:prstGeom prst="straightConnector1">
                        <a:avLst/>
                      </a:prstGeom>
                      <a:noFill/>
                      <a:ln w="38100" cap="flat" cmpd="sng" algn="ctr">
                        <a:solidFill>
                          <a:srgbClr val="0070C0"/>
                        </a:solidFill>
                        <a:prstDash val="solid"/>
                        <a:miter lim="800000"/>
                        <a:tailEnd type="triangle"/>
                      </a:ln>
                      <a:effectLst/>
                    </p:spPr>
                  </p:cxnSp>
                </p:grpSp>
                <mc:AlternateContent xmlns:mc="http://schemas.openxmlformats.org/markup-compatibility/2006" xmlns:a14="http://schemas.microsoft.com/office/drawing/2010/main">
                  <mc:Choice Requires="a14">
                    <p:sp>
                      <p:nvSpPr>
                        <p:cNvPr id="17" name="Zone de texte 413">
                          <a:extLst>
                            <a:ext uri="{FF2B5EF4-FFF2-40B4-BE49-F238E27FC236}">
                              <a16:creationId xmlns:a16="http://schemas.microsoft.com/office/drawing/2014/main" id="{8E608BF9-8BDF-A061-D43D-56E3E3E54F0E}"/>
                            </a:ext>
                          </a:extLst>
                        </p:cNvPr>
                        <p:cNvSpPr txBox="1"/>
                        <p:nvPr/>
                      </p:nvSpPr>
                      <p:spPr>
                        <a:xfrm>
                          <a:off x="496957" y="844495"/>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Zone de texte 413">
                          <a:extLst>
                            <a:ext uri="{FF2B5EF4-FFF2-40B4-BE49-F238E27FC236}">
                              <a16:creationId xmlns:a16="http://schemas.microsoft.com/office/drawing/2014/main" id="{8E608BF9-8BDF-A061-D43D-56E3E3E54F0E}"/>
                            </a:ext>
                          </a:extLst>
                        </p:cNvPr>
                        <p:cNvSpPr txBox="1">
                          <a:spLocks noRot="1" noChangeAspect="1" noMove="1" noResize="1" noEditPoints="1" noAdjustHandles="1" noChangeArrowheads="1" noChangeShapeType="1" noTextEdit="1"/>
                        </p:cNvSpPr>
                        <p:nvPr/>
                      </p:nvSpPr>
                      <p:spPr>
                        <a:xfrm>
                          <a:off x="496957" y="844495"/>
                          <a:ext cx="166609" cy="309147"/>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 de texte 414">
                          <a:extLst>
                            <a:ext uri="{FF2B5EF4-FFF2-40B4-BE49-F238E27FC236}">
                              <a16:creationId xmlns:a16="http://schemas.microsoft.com/office/drawing/2014/main" id="{78AD5710-3CD0-4AD8-E33C-6073F3CE08E2}"/>
                            </a:ext>
                          </a:extLst>
                        </p:cNvPr>
                        <p:cNvSpPr txBox="1"/>
                        <p:nvPr/>
                      </p:nvSpPr>
                      <p:spPr>
                        <a:xfrm>
                          <a:off x="516835" y="77194"/>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Zone de texte 414">
                          <a:extLst>
                            <a:ext uri="{FF2B5EF4-FFF2-40B4-BE49-F238E27FC236}">
                              <a16:creationId xmlns:a16="http://schemas.microsoft.com/office/drawing/2014/main" id="{78AD5710-3CD0-4AD8-E33C-6073F3CE08E2}"/>
                            </a:ext>
                          </a:extLst>
                        </p:cNvPr>
                        <p:cNvSpPr txBox="1">
                          <a:spLocks noRot="1" noChangeAspect="1" noMove="1" noResize="1" noEditPoints="1" noAdjustHandles="1" noChangeArrowheads="1" noChangeShapeType="1" noTextEdit="1"/>
                        </p:cNvSpPr>
                        <p:nvPr/>
                      </p:nvSpPr>
                      <p:spPr>
                        <a:xfrm>
                          <a:off x="516835" y="77194"/>
                          <a:ext cx="166609" cy="309147"/>
                        </a:xfrm>
                        <a:prstGeom prst="rect">
                          <a:avLst/>
                        </a:prstGeom>
                        <a:blipFill>
                          <a:blip r:embed="rId4"/>
                          <a:stretch>
                            <a:fillRect/>
                          </a:stretch>
                        </a:blipFill>
                        <a:ln w="6350">
                          <a:no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5" name="Zone de texte 415">
                        <a:extLst>
                          <a:ext uri="{FF2B5EF4-FFF2-40B4-BE49-F238E27FC236}">
                            <a16:creationId xmlns:a16="http://schemas.microsoft.com/office/drawing/2014/main" id="{6184D7A0-32C8-37B1-E42F-B66D15F5DF66}"/>
                          </a:ext>
                        </a:extLst>
                      </p:cNvPr>
                      <p:cNvSpPr txBox="1"/>
                      <p:nvPr/>
                    </p:nvSpPr>
                    <p:spPr>
                      <a:xfrm>
                        <a:off x="1256306" y="275977"/>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Zone de texte 415">
                        <a:extLst>
                          <a:ext uri="{FF2B5EF4-FFF2-40B4-BE49-F238E27FC236}">
                            <a16:creationId xmlns:a16="http://schemas.microsoft.com/office/drawing/2014/main" id="{6184D7A0-32C8-37B1-E42F-B66D15F5DF66}"/>
                          </a:ext>
                        </a:extLst>
                      </p:cNvPr>
                      <p:cNvSpPr txBox="1">
                        <a:spLocks noRot="1" noChangeAspect="1" noMove="1" noResize="1" noEditPoints="1" noAdjustHandles="1" noChangeArrowheads="1" noChangeShapeType="1" noTextEdit="1"/>
                      </p:cNvSpPr>
                      <p:nvPr/>
                    </p:nvSpPr>
                    <p:spPr>
                      <a:xfrm>
                        <a:off x="1256306" y="275977"/>
                        <a:ext cx="166609" cy="309147"/>
                      </a:xfrm>
                      <a:prstGeom prst="rect">
                        <a:avLst/>
                      </a:prstGeom>
                      <a:blipFill>
                        <a:blip r:embed="rId5"/>
                        <a:stretch>
                          <a:fillRect/>
                        </a:stretch>
                      </a:blipFill>
                      <a:ln w="6350">
                        <a:noFill/>
                      </a:ln>
                    </p:spPr>
                    <p:txBody>
                      <a:bodyPr/>
                      <a:lstStyle/>
                      <a:p>
                        <a:r>
                          <a:rPr lang="fr-FR">
                            <a:noFill/>
                          </a:rPr>
                          <a:t> </a:t>
                        </a:r>
                      </a:p>
                    </p:txBody>
                  </p:sp>
                </mc:Fallback>
              </mc:AlternateContent>
            </p:grpSp>
            <p:sp>
              <p:nvSpPr>
                <p:cNvPr id="13" name="Zone de texte 418">
                  <a:extLst>
                    <a:ext uri="{FF2B5EF4-FFF2-40B4-BE49-F238E27FC236}">
                      <a16:creationId xmlns:a16="http://schemas.microsoft.com/office/drawing/2014/main" id="{1FC6DD27-433A-F7A9-8F67-42C827D33A16}"/>
                    </a:ext>
                  </a:extLst>
                </p:cNvPr>
                <p:cNvSpPr txBox="1"/>
                <p:nvPr/>
              </p:nvSpPr>
              <p:spPr>
                <a:xfrm>
                  <a:off x="523438" y="393284"/>
                  <a:ext cx="166978" cy="2107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G</a:t>
                  </a:r>
                  <a:endParaRPr kumimoji="0" lang="fr-FR" sz="2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1" name="Zone de texte 701">
                    <a:extLst>
                      <a:ext uri="{FF2B5EF4-FFF2-40B4-BE49-F238E27FC236}">
                        <a16:creationId xmlns:a16="http://schemas.microsoft.com/office/drawing/2014/main" id="{32E95E05-DC3D-A0AC-12EE-23B55252B4C0}"/>
                      </a:ext>
                    </a:extLst>
                  </p:cNvPr>
                  <p:cNvSpPr txBox="1"/>
                  <p:nvPr/>
                </p:nvSpPr>
                <p:spPr>
                  <a:xfrm>
                    <a:off x="1085222" y="810985"/>
                    <a:ext cx="1220875" cy="30905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lvl="0">
                      <a:lnSpc>
                        <a:spcPct val="107000"/>
                      </a:lnSpc>
                      <a:spcAft>
                        <a:spcPts val="800"/>
                      </a:spcAft>
                      <a:defRPr/>
                    </a:pPr>
                    <a14:m>
                      <m:oMathPara xmlns:m="http://schemas.openxmlformats.org/officeDocument/2006/math">
                        <m:oMathParaPr>
                          <m:jc m:val="centerGroup"/>
                        </m:oMathParaPr>
                        <m:oMath xmlns:m="http://schemas.openxmlformats.org/officeDocument/2006/math">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latin typeface="Comic Sans MS" panose="030F0702030302020204" pitchFamily="66" charset="0"/>
                                  <a:ea typeface="Times New Roman" panose="02020603050405020304" pitchFamily="18" charset="0"/>
                                  <a:cs typeface="Times New Roman" panose="02020603050405020304" pitchFamily="18" charset="0"/>
                                </a:rPr>
                                <m:t>O</m:t>
                              </m:r>
                            </m:e>
                          </m:acc>
                        </m:oMath>
                      </m:oMathPara>
                    </a14:m>
                    <a:endParaRPr kumimoji="0" lang="fr-FR" sz="24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Zone de texte 701">
                    <a:extLst>
                      <a:ext uri="{FF2B5EF4-FFF2-40B4-BE49-F238E27FC236}">
                        <a16:creationId xmlns:a16="http://schemas.microsoft.com/office/drawing/2014/main" id="{32E95E05-DC3D-A0AC-12EE-23B55252B4C0}"/>
                      </a:ext>
                    </a:extLst>
                  </p:cNvPr>
                  <p:cNvSpPr txBox="1">
                    <a:spLocks noRot="1" noChangeAspect="1" noMove="1" noResize="1" noEditPoints="1" noAdjustHandles="1" noChangeArrowheads="1" noChangeShapeType="1" noTextEdit="1"/>
                  </p:cNvSpPr>
                  <p:nvPr/>
                </p:nvSpPr>
                <p:spPr>
                  <a:xfrm>
                    <a:off x="1085222" y="810985"/>
                    <a:ext cx="1220875" cy="309054"/>
                  </a:xfrm>
                  <a:prstGeom prst="rect">
                    <a:avLst/>
                  </a:prstGeom>
                  <a:blipFill>
                    <a:blip r:embed="rId6"/>
                    <a:stretch>
                      <a:fillRect/>
                    </a:stretch>
                  </a:blipFill>
                  <a:ln w="6350">
                    <a:noFill/>
                  </a:ln>
                </p:spPr>
                <p:txBody>
                  <a:bodyPr/>
                  <a:lstStyle/>
                  <a:p>
                    <a:r>
                      <a:rPr lang="fr-FR">
                        <a:noFill/>
                      </a:rPr>
                      <a:t> </a:t>
                    </a:r>
                  </a:p>
                </p:txBody>
              </p:sp>
            </mc:Fallback>
          </mc:AlternateContent>
        </p:grpSp>
        <p:grpSp>
          <p:nvGrpSpPr>
            <p:cNvPr id="4" name="Groupe 3">
              <a:extLst>
                <a:ext uri="{FF2B5EF4-FFF2-40B4-BE49-F238E27FC236}">
                  <a16:creationId xmlns:a16="http://schemas.microsoft.com/office/drawing/2014/main" id="{E58F7D93-0AB7-9DAE-D7B1-86552B7DC4CB}"/>
                </a:ext>
              </a:extLst>
            </p:cNvPr>
            <p:cNvGrpSpPr/>
            <p:nvPr/>
          </p:nvGrpSpPr>
          <p:grpSpPr>
            <a:xfrm>
              <a:off x="2828420" y="4464176"/>
              <a:ext cx="2035143" cy="753359"/>
              <a:chOff x="2828420" y="4464176"/>
              <a:chExt cx="2035143" cy="753359"/>
            </a:xfrm>
          </p:grpSpPr>
          <p:cxnSp>
            <p:nvCxnSpPr>
              <p:cNvPr id="2" name="Connecteur droit avec flèche 1">
                <a:extLst>
                  <a:ext uri="{FF2B5EF4-FFF2-40B4-BE49-F238E27FC236}">
                    <a16:creationId xmlns:a16="http://schemas.microsoft.com/office/drawing/2014/main" id="{3153417C-BC8F-3AFD-9CEF-030AECCA0B7D}"/>
                  </a:ext>
                </a:extLst>
              </p:cNvPr>
              <p:cNvCxnSpPr>
                <a:cxnSpLocks/>
              </p:cNvCxnSpPr>
              <p:nvPr/>
            </p:nvCxnSpPr>
            <p:spPr>
              <a:xfrm flipH="1">
                <a:off x="2828420" y="5130502"/>
                <a:ext cx="2035143" cy="0"/>
              </a:xfrm>
              <a:prstGeom prst="straightConnector1">
                <a:avLst/>
              </a:prstGeom>
              <a:noFill/>
              <a:ln w="38100" cap="flat" cmpd="sng" algn="ctr">
                <a:solidFill>
                  <a:schemeClr val="accent3"/>
                </a:solidFill>
                <a:prstDash val="solid"/>
                <a:miter lim="800000"/>
                <a:tailEnd type="triangle"/>
              </a:ln>
              <a:effectLst/>
            </p:spPr>
          </p:cxnSp>
          <mc:AlternateContent xmlns:mc="http://schemas.openxmlformats.org/markup-compatibility/2006" xmlns:a14="http://schemas.microsoft.com/office/drawing/2010/main">
            <mc:Choice Requires="a14">
              <p:sp>
                <p:nvSpPr>
                  <p:cNvPr id="3" name="Zone de texte 415">
                    <a:extLst>
                      <a:ext uri="{FF2B5EF4-FFF2-40B4-BE49-F238E27FC236}">
                        <a16:creationId xmlns:a16="http://schemas.microsoft.com/office/drawing/2014/main" id="{BC553C1A-6067-8A53-7528-B28C681CC403}"/>
                      </a:ext>
                    </a:extLst>
                  </p:cNvPr>
                  <p:cNvSpPr txBox="1"/>
                  <p:nvPr/>
                </p:nvSpPr>
                <p:spPr>
                  <a:xfrm>
                    <a:off x="3395228" y="4464176"/>
                    <a:ext cx="406131" cy="75335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chemeClr val="accent3"/>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smtClean="0">
                                  <a:ln>
                                    <a:noFill/>
                                  </a:ln>
                                  <a:solidFill>
                                    <a:schemeClr val="accent3"/>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oMath>
                      </m:oMathPara>
                    </a14:m>
                    <a:endParaRPr kumimoji="0" lang="fr-FR" sz="2400" b="0"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 de texte 415">
                    <a:extLst>
                      <a:ext uri="{FF2B5EF4-FFF2-40B4-BE49-F238E27FC236}">
                        <a16:creationId xmlns:a16="http://schemas.microsoft.com/office/drawing/2014/main" id="{BC553C1A-6067-8A53-7528-B28C681CC403}"/>
                      </a:ext>
                    </a:extLst>
                  </p:cNvPr>
                  <p:cNvSpPr txBox="1">
                    <a:spLocks noRot="1" noChangeAspect="1" noMove="1" noResize="1" noEditPoints="1" noAdjustHandles="1" noChangeArrowheads="1" noChangeShapeType="1" noTextEdit="1"/>
                  </p:cNvSpPr>
                  <p:nvPr/>
                </p:nvSpPr>
                <p:spPr>
                  <a:xfrm>
                    <a:off x="3395228" y="4464176"/>
                    <a:ext cx="406131" cy="753359"/>
                  </a:xfrm>
                  <a:prstGeom prst="rect">
                    <a:avLst/>
                  </a:prstGeom>
                  <a:blipFill>
                    <a:blip r:embed="rId7"/>
                    <a:stretch>
                      <a:fillRect/>
                    </a:stretch>
                  </a:blipFill>
                  <a:ln w="6350">
                    <a:noFill/>
                  </a:ln>
                </p:spPr>
                <p:txBody>
                  <a:bodyPr/>
                  <a:lstStyle/>
                  <a:p>
                    <a:r>
                      <a:rPr lang="fr-FR">
                        <a:noFill/>
                      </a:rPr>
                      <a:t> </a:t>
                    </a:r>
                  </a:p>
                </p:txBody>
              </p:sp>
            </mc:Fallback>
          </mc:AlternateContent>
        </p:grpSp>
      </p:grpSp>
    </p:spTree>
    <p:extLst>
      <p:ext uri="{BB962C8B-B14F-4D97-AF65-F5344CB8AC3E}">
        <p14:creationId xmlns:p14="http://schemas.microsoft.com/office/powerpoint/2010/main" val="319520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E900158E-3527-52BE-661E-59125736939D}"/>
              </a:ext>
            </a:extLst>
          </p:cNvPr>
          <p:cNvSpPr>
            <a:spLocks noChangeArrowheads="1"/>
          </p:cNvSpPr>
          <p:nvPr/>
        </p:nvSpPr>
        <p:spPr bwMode="auto">
          <a:xfrm>
            <a:off x="-1" y="0"/>
            <a:ext cx="832631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En 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canique, on distingue la cin</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matique de la dynamique:</a:t>
            </a:r>
            <a:endParaRPr kumimoji="0" lang="fr-FR" altLang="fr-FR" sz="2400" b="0" i="0" u="none" strike="noStrike" cap="none" normalizeH="0" baseline="0" dirty="0">
              <a:ln>
                <a:noFill/>
              </a:ln>
              <a:solidFill>
                <a:schemeClr val="tx1"/>
              </a:solidFill>
              <a:effectLst/>
            </a:endParaRPr>
          </a:p>
          <a:p>
            <a:pPr marL="800100" lvl="1" indent="-342900" algn="just">
              <a:buFont typeface="Arial" panose="020B0604020202020204" pitchFamily="34" charset="0"/>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cinématique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tudie le mouvement d'un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sans prendre en compte ses causes (les forces qui s'exercent sur le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a:t>
            </a:r>
            <a:endParaRPr kumimoji="0" lang="fr-FR" altLang="fr-FR" sz="2400" b="0" i="0" u="none" strike="noStrike" cap="none" normalizeH="0" baseline="0" dirty="0">
              <a:ln>
                <a:noFill/>
              </a:ln>
              <a:solidFill>
                <a:schemeClr val="tx1"/>
              </a:solidFill>
              <a:effectLst/>
            </a:endParaRPr>
          </a:p>
          <a:p>
            <a:pPr marL="800100" lvl="1" indent="-342900" algn="just">
              <a:buFont typeface="Arial" panose="020B0604020202020204" pitchFamily="34" charset="0"/>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dynamique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tudie les causes du mouvement (les forces qui s'exercent sur le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puis leurs cons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quences (le mouvement du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qui en r</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sulte).</a:t>
            </a:r>
            <a:endParaRPr kumimoji="0" lang="fr-FR" altLang="fr-FR" sz="2400" b="0" i="0" u="none" strike="noStrike" cap="none" normalizeH="0" baseline="0" dirty="0">
              <a:ln>
                <a:noFill/>
              </a:ln>
              <a:solidFill>
                <a:schemeClr val="tx1"/>
              </a:solidFill>
              <a:effectLst/>
            </a:endParaRPr>
          </a:p>
        </p:txBody>
      </p:sp>
      <p:pic>
        <p:nvPicPr>
          <p:cNvPr id="2049" name="il_fi" descr="http://tatullisab.free.fr/physique2/cequifautsavoir/images/isaac.gif">
            <a:extLst>
              <a:ext uri="{FF2B5EF4-FFF2-40B4-BE49-F238E27FC236}">
                <a16:creationId xmlns:a16="http://schemas.microsoft.com/office/drawing/2014/main" id="{08224DA5-61E9-E040-6E9D-077F2113A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794" y="867126"/>
            <a:ext cx="3516726" cy="47079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173E3D3-879C-8B4B-CF14-6D85875D576B}"/>
              </a:ext>
            </a:extLst>
          </p:cNvPr>
          <p:cNvSpPr>
            <a:spLocks noChangeArrowheads="1"/>
          </p:cNvSpPr>
          <p:nvPr/>
        </p:nvSpPr>
        <p:spPr bwMode="auto">
          <a:xfrm>
            <a:off x="0" y="3511309"/>
            <a:ext cx="83263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mécanique de Newton, basée sur trois lois, permet d'étudier les systèmes qui, d'une part, sont animés de vitesses faibles devant la vitesse de la lumière (pour les grandes vitesses, il faut faire appel à la mécanique relativiste créée par Einstein) et qui, d'autre part, ont des masses et des dimensions à notre échelle (pour les systèmes à l'échelle </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62693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CBA2A-FBCC-92BB-DF15-924B5FAB9CF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E25F3D6-730D-17E4-6FAB-24F57D8148EC}"/>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B1AE5B72-01CD-BA6D-978D-B0ED54C560BF}"/>
              </a:ext>
            </a:extLst>
          </p:cNvPr>
          <p:cNvSpPr txBox="1"/>
          <p:nvPr/>
        </p:nvSpPr>
        <p:spPr>
          <a:xfrm>
            <a:off x="0" y="0"/>
            <a:ext cx="12192000"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Modification de la direction du mouvement et du vecteur vitesse</a:t>
            </a:r>
            <a:endParaRPr lang="fr-FR" sz="2800" dirty="0"/>
          </a:p>
        </p:txBody>
      </p:sp>
      <p:grpSp>
        <p:nvGrpSpPr>
          <p:cNvPr id="6" name="Groupe 5">
            <a:extLst>
              <a:ext uri="{FF2B5EF4-FFF2-40B4-BE49-F238E27FC236}">
                <a16:creationId xmlns:a16="http://schemas.microsoft.com/office/drawing/2014/main" id="{1AD53074-7901-D0DB-FCD0-DB7B6F2D080C}"/>
              </a:ext>
            </a:extLst>
          </p:cNvPr>
          <p:cNvGrpSpPr/>
          <p:nvPr/>
        </p:nvGrpSpPr>
        <p:grpSpPr>
          <a:xfrm>
            <a:off x="2513387" y="2872158"/>
            <a:ext cx="7165226" cy="3725287"/>
            <a:chOff x="0" y="59635"/>
            <a:chExt cx="2874396" cy="1494790"/>
          </a:xfrm>
        </p:grpSpPr>
        <p:grpSp>
          <p:nvGrpSpPr>
            <p:cNvPr id="7" name="Groupe 6">
              <a:extLst>
                <a:ext uri="{FF2B5EF4-FFF2-40B4-BE49-F238E27FC236}">
                  <a16:creationId xmlns:a16="http://schemas.microsoft.com/office/drawing/2014/main" id="{EECB8E46-F979-BB21-D5FB-FBA878B1D420}"/>
                </a:ext>
              </a:extLst>
            </p:cNvPr>
            <p:cNvGrpSpPr/>
            <p:nvPr/>
          </p:nvGrpSpPr>
          <p:grpSpPr>
            <a:xfrm>
              <a:off x="0" y="59635"/>
              <a:ext cx="2849245" cy="1494790"/>
              <a:chOff x="0" y="0"/>
              <a:chExt cx="2849245" cy="1494790"/>
            </a:xfrm>
          </p:grpSpPr>
          <p:grpSp>
            <p:nvGrpSpPr>
              <p:cNvPr id="18" name="Groupe 17">
                <a:extLst>
                  <a:ext uri="{FF2B5EF4-FFF2-40B4-BE49-F238E27FC236}">
                    <a16:creationId xmlns:a16="http://schemas.microsoft.com/office/drawing/2014/main" id="{3F188A61-431E-0B48-97BB-FEE800CDBEB7}"/>
                  </a:ext>
                </a:extLst>
              </p:cNvPr>
              <p:cNvGrpSpPr/>
              <p:nvPr/>
            </p:nvGrpSpPr>
            <p:grpSpPr>
              <a:xfrm>
                <a:off x="0" y="0"/>
                <a:ext cx="2849245" cy="1494790"/>
                <a:chOff x="0" y="0"/>
                <a:chExt cx="2849245" cy="1494790"/>
              </a:xfrm>
            </p:grpSpPr>
            <p:pic>
              <p:nvPicPr>
                <p:cNvPr id="20" name="Image 19" descr="Une image contenant texte&#10;&#10;Description générée automatiquement">
                  <a:extLst>
                    <a:ext uri="{FF2B5EF4-FFF2-40B4-BE49-F238E27FC236}">
                      <a16:creationId xmlns:a16="http://schemas.microsoft.com/office/drawing/2014/main" id="{FA060599-B800-233B-8DFD-947D4B9135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49245" cy="1494790"/>
                </a:xfrm>
                <a:prstGeom prst="rect">
                  <a:avLst/>
                </a:prstGeom>
              </p:spPr>
            </p:pic>
            <p:grpSp>
              <p:nvGrpSpPr>
                <p:cNvPr id="21" name="Groupe 20">
                  <a:extLst>
                    <a:ext uri="{FF2B5EF4-FFF2-40B4-BE49-F238E27FC236}">
                      <a16:creationId xmlns:a16="http://schemas.microsoft.com/office/drawing/2014/main" id="{49EDFD01-555C-1C74-C708-A234602BCE94}"/>
                    </a:ext>
                  </a:extLst>
                </p:cNvPr>
                <p:cNvGrpSpPr/>
                <p:nvPr/>
              </p:nvGrpSpPr>
              <p:grpSpPr>
                <a:xfrm>
                  <a:off x="966083" y="15903"/>
                  <a:ext cx="1244379" cy="654399"/>
                  <a:chOff x="0" y="0"/>
                  <a:chExt cx="1244379" cy="654399"/>
                </a:xfrm>
              </p:grpSpPr>
              <p:cxnSp>
                <p:nvCxnSpPr>
                  <p:cNvPr id="22" name="Connecteur droit avec flèche 21">
                    <a:extLst>
                      <a:ext uri="{FF2B5EF4-FFF2-40B4-BE49-F238E27FC236}">
                        <a16:creationId xmlns:a16="http://schemas.microsoft.com/office/drawing/2014/main" id="{1CD2C2CA-1D92-40BE-4013-60C3C93D6512}"/>
                      </a:ext>
                    </a:extLst>
                  </p:cNvPr>
                  <p:cNvCxnSpPr/>
                  <p:nvPr/>
                </p:nvCxnSpPr>
                <p:spPr>
                  <a:xfrm>
                    <a:off x="433346" y="143123"/>
                    <a:ext cx="119270" cy="32997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3EF4402-652E-90F5-9233-11D58E1D6EA0}"/>
                      </a:ext>
                    </a:extLst>
                  </p:cNvPr>
                  <p:cNvCxnSpPr/>
                  <p:nvPr/>
                </p:nvCxnSpPr>
                <p:spPr>
                  <a:xfrm flipH="1">
                    <a:off x="594692" y="246490"/>
                    <a:ext cx="250080" cy="2266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D1A5E02-3B26-4C76-5972-DE2CDB5C753B}"/>
                      </a:ext>
                    </a:extLst>
                  </p:cNvPr>
                  <p:cNvCxnSpPr/>
                  <p:nvPr/>
                </p:nvCxnSpPr>
                <p:spPr>
                  <a:xfrm>
                    <a:off x="0" y="123245"/>
                    <a:ext cx="169545" cy="15107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A7F4980-6263-2374-B6E5-0A71E954A302}"/>
                      </a:ext>
                    </a:extLst>
                  </p:cNvPr>
                  <p:cNvCxnSpPr/>
                  <p:nvPr/>
                </p:nvCxnSpPr>
                <p:spPr>
                  <a:xfrm flipH="1" flipV="1">
                    <a:off x="945377" y="474593"/>
                    <a:ext cx="212366" cy="4571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564ED222-EB95-A4C1-4B84-630DDCC21C91}"/>
                      </a:ext>
                    </a:extLst>
                  </p:cNvPr>
                  <p:cNvGrpSpPr/>
                  <p:nvPr/>
                </p:nvGrpSpPr>
                <p:grpSpPr>
                  <a:xfrm>
                    <a:off x="36383" y="0"/>
                    <a:ext cx="1207996" cy="654399"/>
                    <a:chOff x="-74936" y="0"/>
                    <a:chExt cx="1207996" cy="654399"/>
                  </a:xfrm>
                </p:grpSpPr>
                <mc:AlternateContent xmlns:mc="http://schemas.openxmlformats.org/markup-compatibility/2006" xmlns:a14="http://schemas.microsoft.com/office/drawing/2010/main">
                  <mc:Choice Requires="a14">
                    <p:sp>
                      <p:nvSpPr>
                        <p:cNvPr id="27" name="Zone de texte 660">
                          <a:extLst>
                            <a:ext uri="{FF2B5EF4-FFF2-40B4-BE49-F238E27FC236}">
                              <a16:creationId xmlns:a16="http://schemas.microsoft.com/office/drawing/2014/main" id="{DD972BC5-F1DD-D02F-D5A5-24FDCF231275}"/>
                            </a:ext>
                          </a:extLst>
                        </p:cNvPr>
                        <p:cNvSpPr txBox="1"/>
                        <p:nvPr/>
                      </p:nvSpPr>
                      <p:spPr>
                        <a:xfrm>
                          <a:off x="-74936" y="0"/>
                          <a:ext cx="246491" cy="25444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3</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Zone de texte 660">
                          <a:extLst>
                            <a:ext uri="{FF2B5EF4-FFF2-40B4-BE49-F238E27FC236}">
                              <a16:creationId xmlns:a16="http://schemas.microsoft.com/office/drawing/2014/main" id="{DD972BC5-F1DD-D02F-D5A5-24FDCF231275}"/>
                            </a:ext>
                          </a:extLst>
                        </p:cNvPr>
                        <p:cNvSpPr txBox="1">
                          <a:spLocks noRot="1" noChangeAspect="1" noMove="1" noResize="1" noEditPoints="1" noAdjustHandles="1" noChangeArrowheads="1" noChangeShapeType="1" noTextEdit="1"/>
                        </p:cNvSpPr>
                        <p:nvPr/>
                      </p:nvSpPr>
                      <p:spPr>
                        <a:xfrm>
                          <a:off x="-74936" y="0"/>
                          <a:ext cx="246491" cy="254442"/>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 de texte 661">
                          <a:extLst>
                            <a:ext uri="{FF2B5EF4-FFF2-40B4-BE49-F238E27FC236}">
                              <a16:creationId xmlns:a16="http://schemas.microsoft.com/office/drawing/2014/main" id="{00399BD8-CEFC-CF43-8164-58C64763CEA2}"/>
                            </a:ext>
                          </a:extLst>
                        </p:cNvPr>
                        <p:cNvSpPr txBox="1"/>
                        <p:nvPr/>
                      </p:nvSpPr>
                      <p:spPr>
                        <a:xfrm>
                          <a:off x="330327" y="107342"/>
                          <a:ext cx="254442" cy="25841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4</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Zone de texte 661">
                          <a:extLst>
                            <a:ext uri="{FF2B5EF4-FFF2-40B4-BE49-F238E27FC236}">
                              <a16:creationId xmlns:a16="http://schemas.microsoft.com/office/drawing/2014/main" id="{00399BD8-CEFC-CF43-8164-58C64763CEA2}"/>
                            </a:ext>
                          </a:extLst>
                        </p:cNvPr>
                        <p:cNvSpPr txBox="1">
                          <a:spLocks noRot="1" noChangeAspect="1" noMove="1" noResize="1" noEditPoints="1" noAdjustHandles="1" noChangeArrowheads="1" noChangeShapeType="1" noTextEdit="1"/>
                        </p:cNvSpPr>
                        <p:nvPr/>
                      </p:nvSpPr>
                      <p:spPr>
                        <a:xfrm>
                          <a:off x="330327" y="107342"/>
                          <a:ext cx="254442" cy="258417"/>
                        </a:xfrm>
                        <a:prstGeom prst="rect">
                          <a:avLst/>
                        </a:prstGeom>
                        <a:blipFill>
                          <a:blip r:embed="rId4"/>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 de texte 662">
                          <a:extLst>
                            <a:ext uri="{FF2B5EF4-FFF2-40B4-BE49-F238E27FC236}">
                              <a16:creationId xmlns:a16="http://schemas.microsoft.com/office/drawing/2014/main" id="{10D9A63B-4B89-65D3-EA23-9F9A828CD86D}"/>
                            </a:ext>
                          </a:extLst>
                        </p:cNvPr>
                        <p:cNvSpPr txBox="1"/>
                        <p:nvPr/>
                      </p:nvSpPr>
                      <p:spPr>
                        <a:xfrm>
                          <a:off x="552866" y="345789"/>
                          <a:ext cx="254441" cy="30861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5</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Zone de texte 662">
                          <a:extLst>
                            <a:ext uri="{FF2B5EF4-FFF2-40B4-BE49-F238E27FC236}">
                              <a16:creationId xmlns:a16="http://schemas.microsoft.com/office/drawing/2014/main" id="{10D9A63B-4B89-65D3-EA23-9F9A828CD86D}"/>
                            </a:ext>
                          </a:extLst>
                        </p:cNvPr>
                        <p:cNvSpPr txBox="1">
                          <a:spLocks noRot="1" noChangeAspect="1" noMove="1" noResize="1" noEditPoints="1" noAdjustHandles="1" noChangeArrowheads="1" noChangeShapeType="1" noTextEdit="1"/>
                        </p:cNvSpPr>
                        <p:nvPr/>
                      </p:nvSpPr>
                      <p:spPr>
                        <a:xfrm>
                          <a:off x="552866" y="345789"/>
                          <a:ext cx="254441" cy="308610"/>
                        </a:xfrm>
                        <a:prstGeom prst="rect">
                          <a:avLst/>
                        </a:prstGeom>
                        <a:blipFill>
                          <a:blip r:embed="rId5"/>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 de texte 663">
                          <a:extLst>
                            <a:ext uri="{FF2B5EF4-FFF2-40B4-BE49-F238E27FC236}">
                              <a16:creationId xmlns:a16="http://schemas.microsoft.com/office/drawing/2014/main" id="{20921CED-2CB1-47BA-DEA4-57FD857C8AC2}"/>
                            </a:ext>
                          </a:extLst>
                        </p:cNvPr>
                        <p:cNvSpPr txBox="1"/>
                        <p:nvPr/>
                      </p:nvSpPr>
                      <p:spPr>
                        <a:xfrm>
                          <a:off x="878619" y="268345"/>
                          <a:ext cx="254441" cy="30861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6</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Zone de texte 663">
                          <a:extLst>
                            <a:ext uri="{FF2B5EF4-FFF2-40B4-BE49-F238E27FC236}">
                              <a16:creationId xmlns:a16="http://schemas.microsoft.com/office/drawing/2014/main" id="{20921CED-2CB1-47BA-DEA4-57FD857C8AC2}"/>
                            </a:ext>
                          </a:extLst>
                        </p:cNvPr>
                        <p:cNvSpPr txBox="1">
                          <a:spLocks noRot="1" noChangeAspect="1" noMove="1" noResize="1" noEditPoints="1" noAdjustHandles="1" noChangeArrowheads="1" noChangeShapeType="1" noTextEdit="1"/>
                        </p:cNvSpPr>
                        <p:nvPr/>
                      </p:nvSpPr>
                      <p:spPr>
                        <a:xfrm>
                          <a:off x="878619" y="268345"/>
                          <a:ext cx="254441" cy="308610"/>
                        </a:xfrm>
                        <a:prstGeom prst="rect">
                          <a:avLst/>
                        </a:prstGeom>
                        <a:blipFill>
                          <a:blip r:embed="rId6"/>
                          <a:stretch>
                            <a:fillRect/>
                          </a:stretch>
                        </a:blipFill>
                        <a:ln w="6350">
                          <a:noFill/>
                        </a:ln>
                      </p:spPr>
                      <p:txBody>
                        <a:bodyPr/>
                        <a:lstStyle/>
                        <a:p>
                          <a:r>
                            <a:rPr lang="fr-FR">
                              <a:noFill/>
                            </a:rPr>
                            <a:t> </a:t>
                          </a:r>
                        </a:p>
                      </p:txBody>
                    </p:sp>
                  </mc:Fallback>
                </mc:AlternateContent>
              </p:grpSp>
            </p:grpSp>
          </p:grpSp>
          <p:pic>
            <p:nvPicPr>
              <p:cNvPr id="19" name="Image 18" descr="Une image contenant texte&#10;&#10;Description générée automatiquement">
                <a:extLst>
                  <a:ext uri="{FF2B5EF4-FFF2-40B4-BE49-F238E27FC236}">
                    <a16:creationId xmlns:a16="http://schemas.microsoft.com/office/drawing/2014/main" id="{4D4845B4-ABCF-3767-57DF-44A8710032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86" y="345882"/>
                <a:ext cx="1172210" cy="182245"/>
              </a:xfrm>
              <a:prstGeom prst="rect">
                <a:avLst/>
              </a:prstGeom>
            </p:spPr>
          </p:pic>
        </p:grpSp>
        <p:grpSp>
          <p:nvGrpSpPr>
            <p:cNvPr id="8" name="Groupe 7">
              <a:extLst>
                <a:ext uri="{FF2B5EF4-FFF2-40B4-BE49-F238E27FC236}">
                  <a16:creationId xmlns:a16="http://schemas.microsoft.com/office/drawing/2014/main" id="{B1B6B28A-068F-7DE0-02E3-DCEFA38DE44A}"/>
                </a:ext>
              </a:extLst>
            </p:cNvPr>
            <p:cNvGrpSpPr/>
            <p:nvPr/>
          </p:nvGrpSpPr>
          <p:grpSpPr>
            <a:xfrm>
              <a:off x="63610" y="111319"/>
              <a:ext cx="2810786" cy="1049572"/>
              <a:chOff x="0" y="111319"/>
              <a:chExt cx="2810786" cy="1049572"/>
            </a:xfrm>
          </p:grpSpPr>
          <p:sp>
            <p:nvSpPr>
              <p:cNvPr id="9" name="Zone de texte 670">
                <a:extLst>
                  <a:ext uri="{FF2B5EF4-FFF2-40B4-BE49-F238E27FC236}">
                    <a16:creationId xmlns:a16="http://schemas.microsoft.com/office/drawing/2014/main" id="{4AF8D402-EFBC-D69C-6C38-45AE4A57811F}"/>
                  </a:ext>
                </a:extLst>
              </p:cNvPr>
              <p:cNvSpPr txBox="1"/>
              <p:nvPr/>
            </p:nvSpPr>
            <p:spPr>
              <a:xfrm>
                <a:off x="0" y="242515"/>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671">
                <a:extLst>
                  <a:ext uri="{FF2B5EF4-FFF2-40B4-BE49-F238E27FC236}">
                    <a16:creationId xmlns:a16="http://schemas.microsoft.com/office/drawing/2014/main" id="{218F3C3D-A2A9-BF9C-F601-2EADE1CAE63C}"/>
                  </a:ext>
                </a:extLst>
              </p:cNvPr>
              <p:cNvSpPr txBox="1"/>
              <p:nvPr/>
            </p:nvSpPr>
            <p:spPr>
              <a:xfrm>
                <a:off x="834887" y="242515"/>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672">
                <a:extLst>
                  <a:ext uri="{FF2B5EF4-FFF2-40B4-BE49-F238E27FC236}">
                    <a16:creationId xmlns:a16="http://schemas.microsoft.com/office/drawing/2014/main" id="{A77CF555-F3F6-94E9-AB7C-B859CA7CCFAB}"/>
                  </a:ext>
                </a:extLst>
              </p:cNvPr>
              <p:cNvSpPr txBox="1"/>
              <p:nvPr/>
            </p:nvSpPr>
            <p:spPr>
              <a:xfrm>
                <a:off x="425395" y="254442"/>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2</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673">
                <a:extLst>
                  <a:ext uri="{FF2B5EF4-FFF2-40B4-BE49-F238E27FC236}">
                    <a16:creationId xmlns:a16="http://schemas.microsoft.com/office/drawing/2014/main" id="{D51298CC-60A6-4A9F-5CD0-2785DD99E41E}"/>
                  </a:ext>
                </a:extLst>
              </p:cNvPr>
              <p:cNvSpPr txBox="1"/>
              <p:nvPr/>
            </p:nvSpPr>
            <p:spPr>
              <a:xfrm>
                <a:off x="1217185" y="258417"/>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4</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e 12">
                <a:extLst>
                  <a:ext uri="{FF2B5EF4-FFF2-40B4-BE49-F238E27FC236}">
                    <a16:creationId xmlns:a16="http://schemas.microsoft.com/office/drawing/2014/main" id="{9A2D080C-A0C7-46BA-B0BC-D886F6016D31}"/>
                  </a:ext>
                </a:extLst>
              </p:cNvPr>
              <p:cNvGrpSpPr/>
              <p:nvPr/>
            </p:nvGrpSpPr>
            <p:grpSpPr>
              <a:xfrm>
                <a:off x="1745312" y="111319"/>
                <a:ext cx="1065474" cy="1049572"/>
                <a:chOff x="0" y="0"/>
                <a:chExt cx="1065474" cy="1049572"/>
              </a:xfrm>
            </p:grpSpPr>
            <p:sp>
              <p:nvSpPr>
                <p:cNvPr id="14" name="Zone de texte 674">
                  <a:extLst>
                    <a:ext uri="{FF2B5EF4-FFF2-40B4-BE49-F238E27FC236}">
                      <a16:creationId xmlns:a16="http://schemas.microsoft.com/office/drawing/2014/main" id="{F8C76F52-6177-44D7-D548-AAEA80650966}"/>
                    </a:ext>
                  </a:extLst>
                </p:cNvPr>
                <p:cNvSpPr txBox="1"/>
                <p:nvPr/>
              </p:nvSpPr>
              <p:spPr>
                <a:xfrm>
                  <a:off x="333954" y="274320"/>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6</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675">
                  <a:extLst>
                    <a:ext uri="{FF2B5EF4-FFF2-40B4-BE49-F238E27FC236}">
                      <a16:creationId xmlns:a16="http://schemas.microsoft.com/office/drawing/2014/main" id="{E9B82F11-FBF1-7679-0686-BC9BB63AAE4C}"/>
                    </a:ext>
                  </a:extLst>
                </p:cNvPr>
                <p:cNvSpPr txBox="1"/>
                <p:nvPr/>
              </p:nvSpPr>
              <p:spPr>
                <a:xfrm>
                  <a:off x="600323" y="520810"/>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7</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676">
                  <a:extLst>
                    <a:ext uri="{FF2B5EF4-FFF2-40B4-BE49-F238E27FC236}">
                      <a16:creationId xmlns:a16="http://schemas.microsoft.com/office/drawing/2014/main" id="{A54EF876-94C3-CF34-D11A-47964A3D4A46}"/>
                    </a:ext>
                  </a:extLst>
                </p:cNvPr>
                <p:cNvSpPr txBox="1"/>
                <p:nvPr/>
              </p:nvSpPr>
              <p:spPr>
                <a:xfrm>
                  <a:off x="0" y="0"/>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5</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677">
                  <a:extLst>
                    <a:ext uri="{FF2B5EF4-FFF2-40B4-BE49-F238E27FC236}">
                      <a16:creationId xmlns:a16="http://schemas.microsoft.com/office/drawing/2014/main" id="{EAB2705D-EB94-5ACA-FFFD-68F77F7E0625}"/>
                    </a:ext>
                  </a:extLst>
                </p:cNvPr>
                <p:cNvSpPr txBox="1"/>
                <p:nvPr/>
              </p:nvSpPr>
              <p:spPr>
                <a:xfrm>
                  <a:off x="914400" y="830911"/>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8</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6C08FB06-48F6-C337-9147-480E0FCC085E}"/>
                  </a:ext>
                </a:extLst>
              </p:cNvPr>
              <p:cNvSpPr txBox="1"/>
              <p:nvPr/>
            </p:nvSpPr>
            <p:spPr>
              <a:xfrm>
                <a:off x="2990" y="806346"/>
                <a:ext cx="12189010" cy="181677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force appliquée à un corps peut modifier la direction de sons mouvement, donc changer le vecteur vitesse.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Suivant la position de la bille la direction, le sens et la valeur du vecteur force varie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ZoneTexte 32">
                <a:extLst>
                  <a:ext uri="{FF2B5EF4-FFF2-40B4-BE49-F238E27FC236}">
                    <a16:creationId xmlns:a16="http://schemas.microsoft.com/office/drawing/2014/main" id="{6C08FB06-48F6-C337-9147-480E0FCC085E}"/>
                  </a:ext>
                </a:extLst>
              </p:cNvPr>
              <p:cNvSpPr txBox="1">
                <a:spLocks noRot="1" noChangeAspect="1" noMove="1" noResize="1" noEditPoints="1" noAdjustHandles="1" noChangeArrowheads="1" noChangeShapeType="1" noTextEdit="1"/>
              </p:cNvSpPr>
              <p:nvPr/>
            </p:nvSpPr>
            <p:spPr>
              <a:xfrm>
                <a:off x="2990" y="806346"/>
                <a:ext cx="12189010" cy="1816779"/>
              </a:xfrm>
              <a:prstGeom prst="rect">
                <a:avLst/>
              </a:prstGeom>
              <a:blipFill>
                <a:blip r:embed="rId8"/>
                <a:stretch>
                  <a:fillRect l="-750" t="-2349" r="-750" b="-6711"/>
                </a:stretch>
              </a:blipFill>
            </p:spPr>
            <p:txBody>
              <a:bodyPr/>
              <a:lstStyle/>
              <a:p>
                <a:r>
                  <a:rPr lang="fr-FR">
                    <a:noFill/>
                  </a:rPr>
                  <a:t> </a:t>
                </a:r>
              </a:p>
            </p:txBody>
          </p:sp>
        </mc:Fallback>
      </mc:AlternateContent>
    </p:spTree>
    <p:extLst>
      <p:ext uri="{BB962C8B-B14F-4D97-AF65-F5344CB8AC3E}">
        <p14:creationId xmlns:p14="http://schemas.microsoft.com/office/powerpoint/2010/main" val="76061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4BBE-88ED-E347-84F5-C88DEE9A6A4F}"/>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1285F64-F033-A992-A7FC-AC67499570C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33DEEF7-ACF4-AC2D-8127-86ECCDD36FE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Influence de la masse du corps</a:t>
            </a:r>
            <a:endParaRPr lang="fr-FR" sz="3200" dirty="0"/>
          </a:p>
        </p:txBody>
      </p:sp>
      <p:grpSp>
        <p:nvGrpSpPr>
          <p:cNvPr id="4" name="Groupe 3">
            <a:extLst>
              <a:ext uri="{FF2B5EF4-FFF2-40B4-BE49-F238E27FC236}">
                <a16:creationId xmlns:a16="http://schemas.microsoft.com/office/drawing/2014/main" id="{AD01BA70-865B-B9B0-575B-29E962601C2C}"/>
              </a:ext>
            </a:extLst>
          </p:cNvPr>
          <p:cNvGrpSpPr/>
          <p:nvPr/>
        </p:nvGrpSpPr>
        <p:grpSpPr>
          <a:xfrm>
            <a:off x="1417321" y="4306529"/>
            <a:ext cx="9357358" cy="2275013"/>
            <a:chOff x="0" y="0"/>
            <a:chExt cx="2771140" cy="673735"/>
          </a:xfrm>
        </p:grpSpPr>
        <p:pic>
          <p:nvPicPr>
            <p:cNvPr id="5" name="Image 4" descr="Une image contenant transport&#10;&#10;Description générée automatiquement">
              <a:extLst>
                <a:ext uri="{FF2B5EF4-FFF2-40B4-BE49-F238E27FC236}">
                  <a16:creationId xmlns:a16="http://schemas.microsoft.com/office/drawing/2014/main" id="{06488955-50D8-D003-0780-191181B9E0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71140" cy="673735"/>
            </a:xfrm>
            <a:prstGeom prst="rect">
              <a:avLst/>
            </a:prstGeom>
            <a:noFill/>
            <a:ln>
              <a:noFill/>
            </a:ln>
          </p:spPr>
        </p:pic>
        <mc:AlternateContent xmlns:mc="http://schemas.openxmlformats.org/markup-compatibility/2006" xmlns:a14="http://schemas.microsoft.com/office/drawing/2010/main">
          <mc:Choice Requires="a14">
            <p:sp>
              <p:nvSpPr>
                <p:cNvPr id="6" name="Zone de texte 682">
                  <a:extLst>
                    <a:ext uri="{FF2B5EF4-FFF2-40B4-BE49-F238E27FC236}">
                      <a16:creationId xmlns:a16="http://schemas.microsoft.com/office/drawing/2014/main" id="{325E9BF6-333F-B7AC-BBA3-8CF911195D55}"/>
                    </a:ext>
                  </a:extLst>
                </p:cNvPr>
                <p:cNvSpPr txBox="1"/>
                <p:nvPr/>
              </p:nvSpPr>
              <p:spPr>
                <a:xfrm>
                  <a:off x="482321" y="150557"/>
                  <a:ext cx="256127" cy="2610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1</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Zone de texte 682">
                  <a:extLst>
                    <a:ext uri="{FF2B5EF4-FFF2-40B4-BE49-F238E27FC236}">
                      <a16:creationId xmlns:a16="http://schemas.microsoft.com/office/drawing/2014/main" id="{325E9BF6-333F-B7AC-BBA3-8CF911195D55}"/>
                    </a:ext>
                  </a:extLst>
                </p:cNvPr>
                <p:cNvSpPr txBox="1">
                  <a:spLocks noRot="1" noChangeAspect="1" noMove="1" noResize="1" noEditPoints="1" noAdjustHandles="1" noChangeArrowheads="1" noChangeShapeType="1" noTextEdit="1"/>
                </p:cNvSpPr>
                <p:nvPr/>
              </p:nvSpPr>
              <p:spPr>
                <a:xfrm>
                  <a:off x="482321" y="150557"/>
                  <a:ext cx="256127" cy="261068"/>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 de texte 683">
                  <a:extLst>
                    <a:ext uri="{FF2B5EF4-FFF2-40B4-BE49-F238E27FC236}">
                      <a16:creationId xmlns:a16="http://schemas.microsoft.com/office/drawing/2014/main" id="{59791108-66EF-8599-E9C4-09F00C57E336}"/>
                    </a:ext>
                  </a:extLst>
                </p:cNvPr>
                <p:cNvSpPr txBox="1"/>
                <p:nvPr/>
              </p:nvSpPr>
              <p:spPr>
                <a:xfrm>
                  <a:off x="1627833" y="109563"/>
                  <a:ext cx="256127" cy="2610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2</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 de texte 683">
                  <a:extLst>
                    <a:ext uri="{FF2B5EF4-FFF2-40B4-BE49-F238E27FC236}">
                      <a16:creationId xmlns:a16="http://schemas.microsoft.com/office/drawing/2014/main" id="{59791108-66EF-8599-E9C4-09F00C57E336}"/>
                    </a:ext>
                  </a:extLst>
                </p:cNvPr>
                <p:cNvSpPr txBox="1">
                  <a:spLocks noRot="1" noChangeAspect="1" noMove="1" noResize="1" noEditPoints="1" noAdjustHandles="1" noChangeArrowheads="1" noChangeShapeType="1" noTextEdit="1"/>
                </p:cNvSpPr>
                <p:nvPr/>
              </p:nvSpPr>
              <p:spPr>
                <a:xfrm>
                  <a:off x="1627833" y="109563"/>
                  <a:ext cx="256127" cy="261068"/>
                </a:xfrm>
                <a:prstGeom prst="rect">
                  <a:avLst/>
                </a:prstGeom>
                <a:blipFill>
                  <a:blip r:embed="rId4"/>
                  <a:stretch>
                    <a:fillRect/>
                  </a:stretch>
                </a:blipFill>
                <a:ln w="6350">
                  <a:no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D310F66F-5C81-F756-F7D8-DDCAC9C97C13}"/>
                  </a:ext>
                </a:extLst>
              </p:cNvPr>
              <p:cNvSpPr txBox="1"/>
              <p:nvPr/>
            </p:nvSpPr>
            <p:spPr>
              <a:xfrm>
                <a:off x="9834" y="571426"/>
                <a:ext cx="12182166" cy="3315780"/>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La force à exercer sur un objet pour modifier son mouvement dépend de sa masse. L’effet d’une force sur le mouvement d’un système dépend de la masse du système.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La masse d’un objet caractérise son inertie. Plus la masse d'un objet est élevée, plus il est difficile à modifier son mouvement.</a:t>
                </a: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Par exemple,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m:t>
                            </m:r>
                          </m:sub>
                        </m:sSub>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à exercer pour déplacer une poussette sur une certaine distance est plus faible que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sub>
                        </m:sSub>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à exercer sur une voiture pour parcourir la même distance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Texte 8">
                <a:extLst>
                  <a:ext uri="{FF2B5EF4-FFF2-40B4-BE49-F238E27FC236}">
                    <a16:creationId xmlns:a16="http://schemas.microsoft.com/office/drawing/2014/main" id="{D310F66F-5C81-F756-F7D8-DDCAC9C97C13}"/>
                  </a:ext>
                </a:extLst>
              </p:cNvPr>
              <p:cNvSpPr txBox="1">
                <a:spLocks noRot="1" noChangeAspect="1" noMove="1" noResize="1" noEditPoints="1" noAdjustHandles="1" noChangeArrowheads="1" noChangeShapeType="1" noTextEdit="1"/>
              </p:cNvSpPr>
              <p:nvPr/>
            </p:nvSpPr>
            <p:spPr>
              <a:xfrm>
                <a:off x="9834" y="571426"/>
                <a:ext cx="12182166" cy="3315780"/>
              </a:xfrm>
              <a:prstGeom prst="rect">
                <a:avLst/>
              </a:prstGeom>
              <a:blipFill>
                <a:blip r:embed="rId5"/>
                <a:stretch>
                  <a:fillRect l="-801" t="-1287" r="-751" b="-3309"/>
                </a:stretch>
              </a:blipFill>
            </p:spPr>
            <p:txBody>
              <a:bodyPr/>
              <a:lstStyle/>
              <a:p>
                <a:r>
                  <a:rPr lang="fr-FR">
                    <a:noFill/>
                  </a:rPr>
                  <a:t> </a:t>
                </a:r>
              </a:p>
            </p:txBody>
          </p:sp>
        </mc:Fallback>
      </mc:AlternateContent>
    </p:spTree>
    <p:extLst>
      <p:ext uri="{BB962C8B-B14F-4D97-AF65-F5344CB8AC3E}">
        <p14:creationId xmlns:p14="http://schemas.microsoft.com/office/powerpoint/2010/main" val="230069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658813" y="1405278"/>
            <a:ext cx="5437187" cy="802547"/>
          </a:xfrm>
        </p:spPr>
        <p:txBody>
          <a:bodyPr rtlCol="0"/>
          <a:lstStyle/>
          <a:p>
            <a:pPr algn="ctr" rtl="0"/>
            <a:r>
              <a:rPr lang="fr-FR" dirty="0">
                <a:latin typeface="Comic Sans MS" panose="030F0702030302020204" pitchFamily="66" charset="0"/>
              </a:rPr>
              <a:t>MOUVEMENTS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4B5601B8-2E0E-5703-B931-E2927A688332}"/>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E473FC1-4E7A-C683-F877-0DFA852F9B8B}"/>
              </a:ext>
            </a:extLst>
          </p:cNvPr>
          <p:cNvSpPr txBox="1"/>
          <p:nvPr/>
        </p:nvSpPr>
        <p:spPr>
          <a:xfrm>
            <a:off x="0" y="689256"/>
            <a:ext cx="12192000" cy="404091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référentiel est un objet choisi arbitrairement et considéré comme immobile, par rapport auquel on étudie le mouvement d’un autre objet auquel on s’intéresse.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système mécanique est un objet dont on étudie le mouvement et les forces qu'il subit. Toutefois, la description de ce mouvement dépend du référentiel choisi.</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référentiel est donc un solide par rapport auquel le physicien étudie le mouvement d'un objet. Il est déterminé par la donnée de quatre points non coplanaires. On doit associer à ce référentiel une horloge.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05C5-D06A-7422-19DB-B11D360A84E8}"/>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6CEC444-A532-5697-730B-14500B94FCA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F5E99F4-804E-FD2E-942C-660F113F0FDE}"/>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 Terrestre</a:t>
            </a:r>
            <a:endParaRPr lang="fr-FR" sz="3200" dirty="0"/>
          </a:p>
        </p:txBody>
      </p:sp>
      <p:sp>
        <p:nvSpPr>
          <p:cNvPr id="5" name="ZoneTexte 4">
            <a:extLst>
              <a:ext uri="{FF2B5EF4-FFF2-40B4-BE49-F238E27FC236}">
                <a16:creationId xmlns:a16="http://schemas.microsoft.com/office/drawing/2014/main" id="{F2B12E8B-40EA-633E-A008-2DC914803E88}"/>
              </a:ext>
            </a:extLst>
          </p:cNvPr>
          <p:cNvSpPr txBox="1"/>
          <p:nvPr/>
        </p:nvSpPr>
        <p:spPr>
          <a:xfrm>
            <a:off x="-1" y="1041976"/>
            <a:ext cx="6764595" cy="522643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Tout objet immobile par rapport à la terre (paillasse, salle de classe) est appelé "référentiel terrestre" appelé aussi "référentiel du laboratoire".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prend souvent comme référentiel le référentiel Terrestre.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 est construit à partir d'un point de la surface de la Terre et d'un repère orthonormé. Il est entrainé par la rotation de la Terre.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Mouvements, vitesses et trajectoires : Fiche de cours - Physique ...">
            <a:extLst>
              <a:ext uri="{FF2B5EF4-FFF2-40B4-BE49-F238E27FC236}">
                <a16:creationId xmlns:a16="http://schemas.microsoft.com/office/drawing/2014/main" id="{C7F92C7A-CB6C-1768-C706-C0B01409F3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17" t="7513" r="23271" b="20020"/>
          <a:stretch/>
        </p:blipFill>
        <p:spPr bwMode="auto">
          <a:xfrm>
            <a:off x="6810565" y="1231623"/>
            <a:ext cx="5297459" cy="4785719"/>
          </a:xfrm>
          <a:prstGeom prst="rect">
            <a:avLst/>
          </a:prstGeom>
          <a:solidFill>
            <a:schemeClr val="tx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907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9812DD5-2B45-EEDA-ED6F-3E96199A3C4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 Géocentrique</a:t>
            </a:r>
            <a:endParaRPr lang="fr-FR" sz="3200" dirty="0"/>
          </a:p>
        </p:txBody>
      </p:sp>
      <p:sp>
        <p:nvSpPr>
          <p:cNvPr id="5" name="ZoneTexte 4">
            <a:extLst>
              <a:ext uri="{FF2B5EF4-FFF2-40B4-BE49-F238E27FC236}">
                <a16:creationId xmlns:a16="http://schemas.microsoft.com/office/drawing/2014/main" id="{F27ABB47-A090-FDFD-AF1C-CF906FAF33A3}"/>
              </a:ext>
            </a:extLst>
          </p:cNvPr>
          <p:cNvSpPr txBox="1"/>
          <p:nvPr/>
        </p:nvSpPr>
        <p:spPr>
          <a:xfrm>
            <a:off x="-1464" y="584775"/>
            <a:ext cx="6097464" cy="641194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"référentiel géocentrique" est un objet mathématique, appelé repère, dont le centre est au centre de la terre et les axes dirigés vers des étoiles lointaines. Il est construit à partir du centre de la Terre et de trois étoiles, les 4 points n'étant pas dans un même plan.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ce référentiel, la Terre a un mouvement propre de rotation autour de l'axe des pôles.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de la période de rotation défini le jour sidéral qui est de 23H56min. Il est utilisé pour étudier le mouvement de la Lune et des satellites artificiels terrestres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Mouvements, vitesses et trajectoires : Fiche de cours - Physique ...">
            <a:extLst>
              <a:ext uri="{FF2B5EF4-FFF2-40B4-BE49-F238E27FC236}">
                <a16:creationId xmlns:a16="http://schemas.microsoft.com/office/drawing/2014/main" id="{6E6DF483-E44C-92B6-C511-D01BB311BF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177" y="1339749"/>
            <a:ext cx="5720823" cy="4178501"/>
          </a:xfrm>
          <a:prstGeom prst="rect">
            <a:avLst/>
          </a:prstGeom>
          <a:noFill/>
          <a:ln>
            <a:noFill/>
          </a:ln>
        </p:spPr>
      </p:pic>
    </p:spTree>
    <p:extLst>
      <p:ext uri="{BB962C8B-B14F-4D97-AF65-F5344CB8AC3E}">
        <p14:creationId xmlns:p14="http://schemas.microsoft.com/office/powerpoint/2010/main" val="93348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5362-5CED-2105-003A-528CE179655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3B55D66-E4BB-EC17-3854-05ED28EC700E}"/>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8903875-E859-9965-1A2C-AF17FF889079}"/>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 Héliocentrique</a:t>
            </a:r>
            <a:endParaRPr lang="fr-FR" sz="3200" dirty="0"/>
          </a:p>
        </p:txBody>
      </p:sp>
      <p:sp>
        <p:nvSpPr>
          <p:cNvPr id="5" name="ZoneTexte 4">
            <a:extLst>
              <a:ext uri="{FF2B5EF4-FFF2-40B4-BE49-F238E27FC236}">
                <a16:creationId xmlns:a16="http://schemas.microsoft.com/office/drawing/2014/main" id="{0C7EAC55-1BD3-D96B-0A8E-CB340E1EE56A}"/>
              </a:ext>
            </a:extLst>
          </p:cNvPr>
          <p:cNvSpPr txBox="1"/>
          <p:nvPr/>
        </p:nvSpPr>
        <p:spPr>
          <a:xfrm>
            <a:off x="-2197" y="549561"/>
            <a:ext cx="6338989" cy="610417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"référentiel héliocentrique" est un objet mathématique, appelé repère, dont le centre est au centre du soleil et les axes dirigés vers des étoiles lointaines. </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est construit à partir du centre du soleil et de trois étoiles, les 4 points n'étant pas coplanaires.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Dans ce référentiel, le centre de la Terre effectue un mouvement de révolution autour du Soleil.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de la période de révolution de la Terre défini l'année sidérale qui est d'environ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365,256jours. Il est utilisé pour étudier le mouvement des planètes autour du Soleil ou pour les voyages interplanétaires.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Bases de la Mécanique Physique - Quelques applications terrestres">
            <a:extLst>
              <a:ext uri="{FF2B5EF4-FFF2-40B4-BE49-F238E27FC236}">
                <a16:creationId xmlns:a16="http://schemas.microsoft.com/office/drawing/2014/main" id="{CAF33052-9BC4-8559-DDED-3F07C66C51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2369" y="1537110"/>
            <a:ext cx="5605898" cy="4205322"/>
          </a:xfrm>
          <a:prstGeom prst="rect">
            <a:avLst/>
          </a:prstGeom>
          <a:noFill/>
          <a:ln>
            <a:noFill/>
          </a:ln>
        </p:spPr>
      </p:pic>
    </p:spTree>
    <p:extLst>
      <p:ext uri="{BB962C8B-B14F-4D97-AF65-F5344CB8AC3E}">
        <p14:creationId xmlns:p14="http://schemas.microsoft.com/office/powerpoint/2010/main" val="362821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B6FD-2F1F-C3EB-E2DC-CF687A63290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192EDC9-BE9B-9B1F-E521-CD2A000E03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F23DAAB-39F4-4288-0371-30143F8F344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Notion de trajectoire</a:t>
            </a:r>
            <a:endParaRPr lang="fr-FR" sz="3200" dirty="0"/>
          </a:p>
        </p:txBody>
      </p:sp>
      <p:sp>
        <p:nvSpPr>
          <p:cNvPr id="5" name="ZoneTexte 4">
            <a:extLst>
              <a:ext uri="{FF2B5EF4-FFF2-40B4-BE49-F238E27FC236}">
                <a16:creationId xmlns:a16="http://schemas.microsoft.com/office/drawing/2014/main" id="{2587A2A1-2F5A-DFAD-36BB-DA1B80425829}"/>
              </a:ext>
            </a:extLst>
          </p:cNvPr>
          <p:cNvSpPr txBox="1"/>
          <p:nvPr/>
        </p:nvSpPr>
        <p:spPr>
          <a:xfrm>
            <a:off x="1524" y="584775"/>
            <a:ext cx="12190476"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trajectoire d’un point mobile M est l’ensemble des positions successives occupées par ce point au cours du temps. Toutefois, la forme de la trajectoire d’un point mobile M dépend de la position et du mouvement de l’observateur.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96055E30-B389-CBA7-5021-F1BEBE3063F6}"/>
                  </a:ext>
                </a:extLst>
              </p:cNvPr>
              <p:cNvSpPr txBox="1"/>
              <p:nvPr/>
            </p:nvSpPr>
            <p:spPr>
              <a:xfrm>
                <a:off x="6978" y="1768099"/>
                <a:ext cx="6194322" cy="500848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repère orthonormé </a:t>
                </a:r>
                <a14:m>
                  <m:oMath xmlns:m="http://schemas.openxmlformats.org/officeDocument/2006/math">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O</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i</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j</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la position d'un mobile ponctuel est, à l'instant t, donnée par le vecteur position:</a:t>
                </a: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x</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i</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y</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j</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effectLst/>
                              <a:latin typeface="Cambria Math" panose="02040503050406030204" pitchFamily="18" charset="0"/>
                              <a:cs typeface="Times New Roman" panose="02020603050405020304" pitchFamily="18" charset="0"/>
                            </a:rPr>
                          </m:ctrlPr>
                        </m:accPr>
                        <m:e>
                          <m:r>
                            <m:rPr>
                              <m:nor/>
                            </m:rPr>
                            <a:rPr lang="fr-FR" sz="2400" b="1" i="0" smtClean="0">
                              <a:effectLst/>
                              <a:latin typeface="Comic Sans MS" panose="030F0702030302020204" pitchFamily="66" charset="0"/>
                              <a:cs typeface="Times New Roman" panose="02020603050405020304" pitchFamily="18" charset="0"/>
                            </a:rPr>
                            <m:t>OM</m:t>
                          </m:r>
                          <m:r>
                            <m:rPr>
                              <m:nor/>
                            </m:rPr>
                            <a:rPr lang="fr-FR" sz="2400" b="1" i="0" smtClean="0">
                              <a:effectLst/>
                              <a:latin typeface="Comic Sans MS" panose="030F0702030302020204" pitchFamily="66" charset="0"/>
                              <a:cs typeface="Times New Roman" panose="02020603050405020304" pitchFamily="18" charset="0"/>
                            </a:rPr>
                            <m:t>(</m:t>
                          </m:r>
                          <m:r>
                            <m:rPr>
                              <m:nor/>
                            </m:rPr>
                            <a:rPr lang="fr-FR" sz="2400" b="1" i="0" smtClean="0">
                              <a:effectLst/>
                              <a:latin typeface="Comic Sans MS" panose="030F0702030302020204" pitchFamily="66" charset="0"/>
                              <a:cs typeface="Times New Roman" panose="02020603050405020304" pitchFamily="18" charset="0"/>
                            </a:rPr>
                            <m:t>t</m:t>
                          </m:r>
                          <m:r>
                            <m:rPr>
                              <m:nor/>
                            </m:rPr>
                            <a:rPr lang="fr-FR" sz="2400" b="1" i="0" smtClean="0">
                              <a:effectLst/>
                              <a:latin typeface="Comic Sans MS" panose="030F0702030302020204" pitchFamily="66" charset="0"/>
                              <a:cs typeface="Times New Roman" panose="02020603050405020304" pitchFamily="18" charset="0"/>
                            </a:rPr>
                            <m:t>)</m:t>
                          </m:r>
                        </m:e>
                      </m:acc>
                      <m:r>
                        <m:rPr>
                          <m:nor/>
                        </m:rPr>
                        <a:rPr lang="fr-FR" sz="2400" b="1" i="0" smtClean="0">
                          <a:effectLst/>
                          <a:latin typeface="Comic Sans MS" panose="030F0702030302020204" pitchFamily="66" charset="0"/>
                          <a:cs typeface="Times New Roman" panose="02020603050405020304" pitchFamily="18" charset="0"/>
                        </a:rPr>
                        <m:t> </m:t>
                      </m:r>
                      <m:d>
                        <m:dPr>
                          <m:begChr m:val="{"/>
                          <m:endChr m:val=""/>
                          <m:ctrlPr>
                            <a:rPr lang="fr-FR" sz="2400" b="1" i="1" smtClean="0">
                              <a:effectLst/>
                              <a:latin typeface="Cambria Math" panose="02040503050406030204" pitchFamily="18" charset="0"/>
                              <a:cs typeface="Times New Roman" panose="02020603050405020304" pitchFamily="18" charset="0"/>
                            </a:rPr>
                          </m:ctrlPr>
                        </m:dPr>
                        <m:e>
                          <m:eqArr>
                            <m:eqArrPr>
                              <m:ctrlPr>
                                <a:rPr lang="fr-FR" sz="2400" b="1" i="1" smtClean="0">
                                  <a:effectLst/>
                                  <a:latin typeface="Cambria Math" panose="02040503050406030204" pitchFamily="18" charset="0"/>
                                  <a:cs typeface="Times New Roman" panose="02020603050405020304" pitchFamily="18" charset="0"/>
                                </a:rPr>
                              </m:ctrlPr>
                            </m:eqArrPr>
                            <m:e>
                              <m:r>
                                <m:rPr>
                                  <m:nor/>
                                </m:rPr>
                                <a:rPr lang="fr-FR" sz="2400" b="1" i="0" smtClean="0">
                                  <a:effectLst/>
                                  <a:latin typeface="Comic Sans MS" panose="030F0702030302020204" pitchFamily="66" charset="0"/>
                                  <a:cs typeface="Times New Roman" panose="02020603050405020304" pitchFamily="18" charset="0"/>
                                </a:rPr>
                                <m:t>x</m:t>
                              </m:r>
                              <m:r>
                                <m:rPr>
                                  <m:nor/>
                                </m:rPr>
                                <a:rPr lang="fr-FR" sz="2400" b="1" i="0" smtClean="0">
                                  <a:effectLst/>
                                  <a:latin typeface="Comic Sans MS" panose="030F0702030302020204" pitchFamily="66" charset="0"/>
                                  <a:cs typeface="Times New Roman" panose="02020603050405020304" pitchFamily="18" charset="0"/>
                                </a:rPr>
                                <m:t>(</m:t>
                              </m:r>
                              <m:r>
                                <m:rPr>
                                  <m:nor/>
                                </m:rPr>
                                <a:rPr lang="fr-FR" sz="2400" b="1" i="0" smtClean="0">
                                  <a:effectLst/>
                                  <a:latin typeface="Comic Sans MS" panose="030F0702030302020204" pitchFamily="66" charset="0"/>
                                  <a:cs typeface="Times New Roman" panose="02020603050405020304" pitchFamily="18" charset="0"/>
                                </a:rPr>
                                <m:t>t</m:t>
                              </m:r>
                              <m:r>
                                <m:rPr>
                                  <m:nor/>
                                </m:rPr>
                                <a:rPr lang="fr-FR" sz="2400" b="1" i="0" smtClean="0">
                                  <a:effectLst/>
                                  <a:latin typeface="Comic Sans MS" panose="030F0702030302020204" pitchFamily="66" charset="0"/>
                                  <a:cs typeface="Times New Roman" panose="02020603050405020304" pitchFamily="18" charset="0"/>
                                </a:rPr>
                                <m:t>)</m:t>
                              </m:r>
                            </m:e>
                            <m:e>
                              <m:r>
                                <m:rPr>
                                  <m:nor/>
                                </m:rPr>
                                <a:rPr lang="fr-FR" sz="2400" b="1" i="0" smtClean="0">
                                  <a:effectLst/>
                                  <a:latin typeface="Comic Sans MS" panose="030F0702030302020204" pitchFamily="66" charset="0"/>
                                  <a:cs typeface="Times New Roman" panose="02020603050405020304" pitchFamily="18" charset="0"/>
                                </a:rPr>
                                <m:t>y</m:t>
                              </m:r>
                              <m:r>
                                <m:rPr>
                                  <m:nor/>
                                </m:rPr>
                                <a:rPr lang="fr-FR" sz="2400" b="1" i="0" smtClean="0">
                                  <a:effectLst/>
                                  <a:latin typeface="Comic Sans MS" panose="030F0702030302020204" pitchFamily="66" charset="0"/>
                                  <a:cs typeface="Times New Roman" panose="02020603050405020304" pitchFamily="18" charset="0"/>
                                </a:rPr>
                                <m:t>(</m:t>
                              </m:r>
                              <m:r>
                                <m:rPr>
                                  <m:nor/>
                                </m:rPr>
                                <a:rPr lang="fr-FR" sz="2400" b="1" i="0" smtClean="0">
                                  <a:effectLst/>
                                  <a:latin typeface="Comic Sans MS" panose="030F0702030302020204" pitchFamily="66" charset="0"/>
                                  <a:cs typeface="Times New Roman" panose="02020603050405020304" pitchFamily="18" charset="0"/>
                                </a:rPr>
                                <m:t>t</m:t>
                              </m:r>
                              <m:r>
                                <m:rPr>
                                  <m:nor/>
                                </m:rPr>
                                <a:rPr lang="fr-FR" sz="2400" b="1" i="0" smtClean="0">
                                  <a:effectLst/>
                                  <a:latin typeface="Comic Sans MS" panose="030F0702030302020204" pitchFamily="66" charset="0"/>
                                  <a:cs typeface="Times New Roman" panose="02020603050405020304" pitchFamily="18" charset="0"/>
                                </a:rPr>
                                <m:t>)</m:t>
                              </m:r>
                            </m:e>
                          </m:eqArr>
                        </m:e>
                      </m:d>
                    </m:oMath>
                  </m:oMathPara>
                </a14:m>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 cet instant t, le mobile se trouve à une certaine distance de l'origine O:</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 = </m:t>
                      </m:r>
                      <m:rad>
                        <m:radPr>
                          <m:degHide m:val="on"/>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x</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e>
                            <m:sup>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2</m:t>
                              </m:r>
                            </m:sup>
                          </m:sSup>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 + </m:t>
                          </m:r>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y</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e>
                            <m:sup>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2</m:t>
                              </m:r>
                            </m:sup>
                          </m:sSup>
                        </m:e>
                      </m:rad>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2" name="ZoneTexte 41">
                <a:extLst>
                  <a:ext uri="{FF2B5EF4-FFF2-40B4-BE49-F238E27FC236}">
                    <a16:creationId xmlns:a16="http://schemas.microsoft.com/office/drawing/2014/main" id="{96055E30-B389-CBA7-5021-F1BEBE3063F6}"/>
                  </a:ext>
                </a:extLst>
              </p:cNvPr>
              <p:cNvSpPr txBox="1">
                <a:spLocks noRot="1" noChangeAspect="1" noMove="1" noResize="1" noEditPoints="1" noAdjustHandles="1" noChangeArrowheads="1" noChangeShapeType="1" noTextEdit="1"/>
              </p:cNvSpPr>
              <p:nvPr/>
            </p:nvSpPr>
            <p:spPr>
              <a:xfrm>
                <a:off x="6978" y="1768099"/>
                <a:ext cx="6194322" cy="5008487"/>
              </a:xfrm>
              <a:prstGeom prst="rect">
                <a:avLst/>
              </a:prstGeom>
              <a:blipFill>
                <a:blip r:embed="rId5"/>
                <a:stretch>
                  <a:fillRect l="-1476" r="-1575"/>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917FBF81-1021-D80C-2A65-F55475B181B5}"/>
              </a:ext>
            </a:extLst>
          </p:cNvPr>
          <p:cNvPicPr>
            <a:picLocks noChangeAspect="1"/>
          </p:cNvPicPr>
          <p:nvPr/>
        </p:nvPicPr>
        <p:blipFill>
          <a:blip r:embed="rId6"/>
          <a:stretch>
            <a:fillRect/>
          </a:stretch>
        </p:blipFill>
        <p:spPr>
          <a:xfrm>
            <a:off x="6350698" y="1957380"/>
            <a:ext cx="5781675" cy="4724400"/>
          </a:xfrm>
          <a:prstGeom prst="rect">
            <a:avLst/>
          </a:prstGeom>
        </p:spPr>
      </p:pic>
    </p:spTree>
    <p:extLst>
      <p:ext uri="{BB962C8B-B14F-4D97-AF65-F5344CB8AC3E}">
        <p14:creationId xmlns:p14="http://schemas.microsoft.com/office/powerpoint/2010/main" val="52264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02B8-0D55-0983-93D7-18460875EAD6}"/>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9BBB9DD-F67F-8289-3B39-F6367428545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906789D-5665-41B1-6337-E0745ED9A26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rectiligne uniforme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AE6E6213-DB90-911A-2AA3-A058A4CB5066}"/>
                  </a:ext>
                </a:extLst>
              </p:cNvPr>
              <p:cNvSpPr txBox="1"/>
              <p:nvPr/>
            </p:nvSpPr>
            <p:spPr>
              <a:xfrm>
                <a:off x="-1" y="584775"/>
                <a:ext cx="12191999" cy="165346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référentiel donné, le mouvement d'un système est rectiligne et uniforme lorsque la trajectoire est une portion de droite et la valeur de la vitesse est constante.</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Son vecteur vitesse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constant (même direction, même sens et même valeur). On dira que l'accélération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a</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nulle.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AE6E6213-DB90-911A-2AA3-A058A4CB5066}"/>
                  </a:ext>
                </a:extLst>
              </p:cNvPr>
              <p:cNvSpPr txBox="1">
                <a:spLocks noRot="1" noChangeAspect="1" noMove="1" noResize="1" noEditPoints="1" noAdjustHandles="1" noChangeArrowheads="1" noChangeShapeType="1" noTextEdit="1"/>
              </p:cNvSpPr>
              <p:nvPr/>
            </p:nvSpPr>
            <p:spPr>
              <a:xfrm>
                <a:off x="-1" y="584775"/>
                <a:ext cx="12191999" cy="1653466"/>
              </a:xfrm>
              <a:prstGeom prst="rect">
                <a:avLst/>
              </a:prstGeom>
              <a:blipFill>
                <a:blip r:embed="rId2"/>
                <a:stretch>
                  <a:fillRect l="-750" t="-2583" r="-750" b="-7749"/>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D7E5D2E3-3C58-6793-CCA3-0791B3F9C9F1}"/>
              </a:ext>
            </a:extLst>
          </p:cNvPr>
          <p:cNvPicPr>
            <a:picLocks noChangeAspect="1"/>
          </p:cNvPicPr>
          <p:nvPr/>
        </p:nvPicPr>
        <p:blipFill>
          <a:blip r:embed="rId3"/>
          <a:stretch>
            <a:fillRect/>
          </a:stretch>
        </p:blipFill>
        <p:spPr>
          <a:xfrm>
            <a:off x="1405973" y="2386444"/>
            <a:ext cx="3585805" cy="3346845"/>
          </a:xfrm>
          <a:prstGeom prst="rect">
            <a:avLst/>
          </a:prstGeom>
        </p:spPr>
      </p:pic>
      <p:pic>
        <p:nvPicPr>
          <p:cNvPr id="10" name="Image 9">
            <a:extLst>
              <a:ext uri="{FF2B5EF4-FFF2-40B4-BE49-F238E27FC236}">
                <a16:creationId xmlns:a16="http://schemas.microsoft.com/office/drawing/2014/main" id="{E5A439CC-02BE-AED5-7F38-C8D64DF9F4D0}"/>
              </a:ext>
            </a:extLst>
          </p:cNvPr>
          <p:cNvPicPr>
            <a:picLocks noChangeAspect="1"/>
          </p:cNvPicPr>
          <p:nvPr/>
        </p:nvPicPr>
        <p:blipFill>
          <a:blip r:embed="rId4"/>
          <a:stretch>
            <a:fillRect/>
          </a:stretch>
        </p:blipFill>
        <p:spPr>
          <a:xfrm>
            <a:off x="7553790" y="2386445"/>
            <a:ext cx="3585805" cy="3346844"/>
          </a:xfrm>
          <a:prstGeom prst="rect">
            <a:avLst/>
          </a:prstGeom>
        </p:spPr>
      </p:pic>
      <p:sp>
        <p:nvSpPr>
          <p:cNvPr id="4" name="ZoneTexte 3">
            <a:extLst>
              <a:ext uri="{FF2B5EF4-FFF2-40B4-BE49-F238E27FC236}">
                <a16:creationId xmlns:a16="http://schemas.microsoft.com/office/drawing/2014/main" id="{0B23E305-AAB3-B619-2AC2-C1A86E71D280}"/>
              </a:ext>
            </a:extLst>
          </p:cNvPr>
          <p:cNvSpPr txBox="1"/>
          <p:nvPr/>
        </p:nvSpPr>
        <p:spPr>
          <a:xfrm>
            <a:off x="707137" y="5878352"/>
            <a:ext cx="4983479" cy="864339"/>
          </a:xfrm>
          <a:prstGeom prst="rect">
            <a:avLst/>
          </a:prstGeom>
          <a:noFill/>
        </p:spPr>
        <p:txBody>
          <a:bodyPr wrap="square">
            <a:spAutoFit/>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Chronophotographie du mouvement sur un axe Ox</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30B793E9-846C-B9E8-5CF2-F2B782613D93}"/>
              </a:ext>
            </a:extLst>
          </p:cNvPr>
          <p:cNvSpPr txBox="1"/>
          <p:nvPr/>
        </p:nvSpPr>
        <p:spPr>
          <a:xfrm>
            <a:off x="6501385" y="5881493"/>
            <a:ext cx="5690616" cy="86119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2400" kern="1200" dirty="0">
                <a:solidFill>
                  <a:schemeClr val="lt1"/>
                </a:solidFill>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vx (t) de la vitesse</a:t>
            </a:r>
            <a:endParaRPr lang="fr-FR" sz="2400" kern="1200" dirty="0">
              <a:solidFill>
                <a:schemeClr val="lt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99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8FDA-7C1A-D38E-2CF0-82CEA33AE50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111F7EC-C079-E855-81FE-9C0CDC44F44F}"/>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a:extLst>
              <a:ext uri="{FF2B5EF4-FFF2-40B4-BE49-F238E27FC236}">
                <a16:creationId xmlns:a16="http://schemas.microsoft.com/office/drawing/2014/main" id="{D2A7E434-AA3E-83FA-2B4E-CAE4FBBC87DB}"/>
              </a:ext>
            </a:extLst>
          </p:cNvPr>
          <p:cNvPicPr>
            <a:picLocks noChangeAspect="1"/>
          </p:cNvPicPr>
          <p:nvPr/>
        </p:nvPicPr>
        <p:blipFill>
          <a:blip r:embed="rId2"/>
          <a:stretch>
            <a:fillRect/>
          </a:stretch>
        </p:blipFill>
        <p:spPr>
          <a:xfrm>
            <a:off x="1532006" y="2642928"/>
            <a:ext cx="3333740" cy="3193161"/>
          </a:xfrm>
          <a:prstGeom prst="rect">
            <a:avLst/>
          </a:prstGeom>
        </p:spPr>
      </p:pic>
      <p:pic>
        <p:nvPicPr>
          <p:cNvPr id="5" name="Image 4">
            <a:extLst>
              <a:ext uri="{FF2B5EF4-FFF2-40B4-BE49-F238E27FC236}">
                <a16:creationId xmlns:a16="http://schemas.microsoft.com/office/drawing/2014/main" id="{00311589-E18C-4510-E28F-886AC8E97931}"/>
              </a:ext>
            </a:extLst>
          </p:cNvPr>
          <p:cNvPicPr>
            <a:picLocks noChangeAspect="1"/>
          </p:cNvPicPr>
          <p:nvPr/>
        </p:nvPicPr>
        <p:blipFill>
          <a:blip r:embed="rId3"/>
          <a:stretch>
            <a:fillRect/>
          </a:stretch>
        </p:blipFill>
        <p:spPr>
          <a:xfrm>
            <a:off x="7679802" y="2600665"/>
            <a:ext cx="3333782" cy="3193161"/>
          </a:xfrm>
          <a:prstGeom prst="rect">
            <a:avLst/>
          </a:prstGeom>
        </p:spPr>
      </p:pic>
      <p:sp>
        <p:nvSpPr>
          <p:cNvPr id="8" name="ZoneTexte 7">
            <a:extLst>
              <a:ext uri="{FF2B5EF4-FFF2-40B4-BE49-F238E27FC236}">
                <a16:creationId xmlns:a16="http://schemas.microsoft.com/office/drawing/2014/main" id="{485156D6-0C98-BD29-CE7B-F201580F7327}"/>
              </a:ext>
            </a:extLst>
          </p:cNvPr>
          <p:cNvSpPr txBox="1"/>
          <p:nvPr/>
        </p:nvSpPr>
        <p:spPr>
          <a:xfrm>
            <a:off x="-1" y="0"/>
            <a:ext cx="12191999"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Mouvements rectilignes uniformément variés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1721DB4-0BFB-BE62-A711-C19190B9AC85}"/>
                  </a:ext>
                </a:extLst>
              </p:cNvPr>
              <p:cNvSpPr txBox="1"/>
              <p:nvPr/>
            </p:nvSpPr>
            <p:spPr>
              <a:xfrm>
                <a:off x="0" y="552027"/>
                <a:ext cx="12191742" cy="204863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référentiel donné, le mouvement d'un système est rectiligne et uniformément varié lorsque sa trajectoire est une portion de droite et la valeur de sa vitesse varie (augmente ou diminue). La valeur de la vitesse est alors une fonction affine du temps. Comme le vecteur vitesse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varie (mêmes direction et sens mais des valeurs différentes) on dira que l'accélération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a</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non nulle.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Texte 9">
                <a:extLst>
                  <a:ext uri="{FF2B5EF4-FFF2-40B4-BE49-F238E27FC236}">
                    <a16:creationId xmlns:a16="http://schemas.microsoft.com/office/drawing/2014/main" id="{A1721DB4-0BFB-BE62-A711-C19190B9AC85}"/>
                  </a:ext>
                </a:extLst>
              </p:cNvPr>
              <p:cNvSpPr txBox="1">
                <a:spLocks noRot="1" noChangeAspect="1" noMove="1" noResize="1" noEditPoints="1" noAdjustHandles="1" noChangeArrowheads="1" noChangeShapeType="1" noTextEdit="1"/>
              </p:cNvSpPr>
              <p:nvPr/>
            </p:nvSpPr>
            <p:spPr>
              <a:xfrm>
                <a:off x="0" y="552027"/>
                <a:ext cx="12191742" cy="2048638"/>
              </a:xfrm>
              <a:prstGeom prst="rect">
                <a:avLst/>
              </a:prstGeom>
              <a:blipFill>
                <a:blip r:embed="rId6"/>
                <a:stretch>
                  <a:fillRect l="-750" t="-2083" r="-750" b="-5952"/>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3FDF40A8-CEAC-64DC-88D2-BC367EECCB15}"/>
              </a:ext>
            </a:extLst>
          </p:cNvPr>
          <p:cNvSpPr txBox="1"/>
          <p:nvPr/>
        </p:nvSpPr>
        <p:spPr>
          <a:xfrm>
            <a:off x="707137" y="5878352"/>
            <a:ext cx="4983479" cy="864339"/>
          </a:xfrm>
          <a:prstGeom prst="rect">
            <a:avLst/>
          </a:prstGeom>
          <a:noFill/>
        </p:spPr>
        <p:txBody>
          <a:bodyPr wrap="square">
            <a:spAutoFit/>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Chronophotographie du mouvement sur un axe Ox</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2B4FF71C-E97D-5F76-78CD-64DC6E7CBAD6}"/>
              </a:ext>
            </a:extLst>
          </p:cNvPr>
          <p:cNvSpPr txBox="1"/>
          <p:nvPr/>
        </p:nvSpPr>
        <p:spPr>
          <a:xfrm>
            <a:off x="6501385" y="5881493"/>
            <a:ext cx="5690616" cy="86119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2400" kern="1200" dirty="0">
                <a:solidFill>
                  <a:schemeClr val="lt1"/>
                </a:solidFill>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vx (t) de la vitesse</a:t>
            </a:r>
            <a:endParaRPr lang="fr-FR" sz="2400" kern="1200" dirty="0">
              <a:solidFill>
                <a:schemeClr val="lt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643487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purl.org/dc/terms/"/>
    <ds:schemaRef ds:uri="71af3243-3dd4-4a8d-8c0d-dd76da1f02a5"/>
    <ds:schemaRef ds:uri="http://purl.org/dc/dcmitype/"/>
    <ds:schemaRef ds:uri="http://schemas.microsoft.com/sharepoint/v3"/>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30e9df3-be65-4c73-a93b-d1236ebd677e"/>
    <ds:schemaRef ds:uri="http://www.w3.org/XML/1998/namespac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1286</TotalTime>
  <Words>1819</Words>
  <Application>Microsoft Office PowerPoint</Application>
  <PresentationFormat>Grand écran</PresentationFormat>
  <Paragraphs>164</Paragraphs>
  <Slides>22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Cambria Math</vt:lpstr>
      <vt:lpstr>Comic Sans MS</vt:lpstr>
      <vt:lpstr>Gill Sans MT</vt:lpstr>
      <vt:lpstr>Symbol</vt:lpstr>
      <vt:lpstr>Times New Roman</vt:lpstr>
      <vt:lpstr>Walbaum Display</vt:lpstr>
      <vt:lpstr>3DFloatVTI</vt:lpstr>
      <vt:lpstr>MOUVEMENTS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MOUVEMENTS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54</cp:revision>
  <cp:lastPrinted>2024-05-05T07:52:02Z</cp:lastPrinted>
  <dcterms:created xsi:type="dcterms:W3CDTF">2022-09-17T08:20:32Z</dcterms:created>
  <dcterms:modified xsi:type="dcterms:W3CDTF">2024-05-05T08:30:29Z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